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960" r:id="rId2"/>
    <p:sldId id="257" r:id="rId3"/>
    <p:sldId id="258" r:id="rId4"/>
    <p:sldId id="834" r:id="rId5"/>
    <p:sldId id="833" r:id="rId6"/>
    <p:sldId id="954" r:id="rId7"/>
    <p:sldId id="953" r:id="rId8"/>
    <p:sldId id="955" r:id="rId9"/>
    <p:sldId id="956" r:id="rId10"/>
    <p:sldId id="957" r:id="rId11"/>
    <p:sldId id="958" r:id="rId12"/>
    <p:sldId id="95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60"/>
    <p:restoredTop sz="96327"/>
  </p:normalViewPr>
  <p:slideViewPr>
    <p:cSldViewPr snapToGrid="0" snapToObjects="1">
      <p:cViewPr varScale="1">
        <p:scale>
          <a:sx n="128" d="100"/>
          <a:sy n="128" d="100"/>
        </p:scale>
        <p:origin x="24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AAFD0-0C8C-4C41-962C-39AF2A0744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F754956-9673-9E45-8B26-51AAAD0E74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2C1C88-676B-CA46-8348-BE6C28E601A4}"/>
              </a:ext>
            </a:extLst>
          </p:cNvPr>
          <p:cNvSpPr>
            <a:spLocks noGrp="1"/>
          </p:cNvSpPr>
          <p:nvPr>
            <p:ph type="dt" sz="half" idx="10"/>
          </p:nvPr>
        </p:nvSpPr>
        <p:spPr/>
        <p:txBody>
          <a:bodyPr/>
          <a:lstStyle/>
          <a:p>
            <a:fld id="{68CB867C-DF22-7D42-86CF-40ED2F5DC95D}" type="datetimeFigureOut">
              <a:rPr lang="en-US" smtClean="0"/>
              <a:t>1/26/25</a:t>
            </a:fld>
            <a:endParaRPr lang="en-US"/>
          </a:p>
        </p:txBody>
      </p:sp>
      <p:sp>
        <p:nvSpPr>
          <p:cNvPr id="5" name="Footer Placeholder 4">
            <a:extLst>
              <a:ext uri="{FF2B5EF4-FFF2-40B4-BE49-F238E27FC236}">
                <a16:creationId xmlns:a16="http://schemas.microsoft.com/office/drawing/2014/main" id="{ED32C742-C00F-614F-81DA-8758CFF037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F9075D-CDF1-BE4E-AD41-977079201791}"/>
              </a:ext>
            </a:extLst>
          </p:cNvPr>
          <p:cNvSpPr>
            <a:spLocks noGrp="1"/>
          </p:cNvSpPr>
          <p:nvPr>
            <p:ph type="sldNum" sz="quarter" idx="12"/>
          </p:nvPr>
        </p:nvSpPr>
        <p:spPr/>
        <p:txBody>
          <a:bodyPr/>
          <a:lstStyle/>
          <a:p>
            <a:fld id="{97710969-E52E-8F47-8091-E552582E60B4}" type="slidenum">
              <a:rPr lang="en-US" smtClean="0"/>
              <a:t>‹#›</a:t>
            </a:fld>
            <a:endParaRPr lang="en-US"/>
          </a:p>
        </p:txBody>
      </p:sp>
    </p:spTree>
    <p:extLst>
      <p:ext uri="{BB962C8B-B14F-4D97-AF65-F5344CB8AC3E}">
        <p14:creationId xmlns:p14="http://schemas.microsoft.com/office/powerpoint/2010/main" val="1046575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7DBB5-DE4C-DE49-8269-76ADB25A9A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C16E80-CF1A-AE4B-8898-01755EB9B1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D056D7-0B25-1E40-8E9B-874A062E6A44}"/>
              </a:ext>
            </a:extLst>
          </p:cNvPr>
          <p:cNvSpPr>
            <a:spLocks noGrp="1"/>
          </p:cNvSpPr>
          <p:nvPr>
            <p:ph type="dt" sz="half" idx="10"/>
          </p:nvPr>
        </p:nvSpPr>
        <p:spPr/>
        <p:txBody>
          <a:bodyPr/>
          <a:lstStyle/>
          <a:p>
            <a:fld id="{68CB867C-DF22-7D42-86CF-40ED2F5DC95D}" type="datetimeFigureOut">
              <a:rPr lang="en-US" smtClean="0"/>
              <a:t>1/26/25</a:t>
            </a:fld>
            <a:endParaRPr lang="en-US"/>
          </a:p>
        </p:txBody>
      </p:sp>
      <p:sp>
        <p:nvSpPr>
          <p:cNvPr id="5" name="Footer Placeholder 4">
            <a:extLst>
              <a:ext uri="{FF2B5EF4-FFF2-40B4-BE49-F238E27FC236}">
                <a16:creationId xmlns:a16="http://schemas.microsoft.com/office/drawing/2014/main" id="{DEA53BE9-97FE-1B47-9517-539906650E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5A56C3-9B8C-1645-AE21-159FDD8F56CE}"/>
              </a:ext>
            </a:extLst>
          </p:cNvPr>
          <p:cNvSpPr>
            <a:spLocks noGrp="1"/>
          </p:cNvSpPr>
          <p:nvPr>
            <p:ph type="sldNum" sz="quarter" idx="12"/>
          </p:nvPr>
        </p:nvSpPr>
        <p:spPr/>
        <p:txBody>
          <a:bodyPr/>
          <a:lstStyle/>
          <a:p>
            <a:fld id="{97710969-E52E-8F47-8091-E552582E60B4}" type="slidenum">
              <a:rPr lang="en-US" smtClean="0"/>
              <a:t>‹#›</a:t>
            </a:fld>
            <a:endParaRPr lang="en-US"/>
          </a:p>
        </p:txBody>
      </p:sp>
    </p:spTree>
    <p:extLst>
      <p:ext uri="{BB962C8B-B14F-4D97-AF65-F5344CB8AC3E}">
        <p14:creationId xmlns:p14="http://schemas.microsoft.com/office/powerpoint/2010/main" val="1490564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CB65FA-E569-8246-8BBC-0402B2D1A1C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2D3ECA-6EE7-3840-B965-85FF5A3458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9A95F2-9EA0-E24D-8BD0-420B976A1F25}"/>
              </a:ext>
            </a:extLst>
          </p:cNvPr>
          <p:cNvSpPr>
            <a:spLocks noGrp="1"/>
          </p:cNvSpPr>
          <p:nvPr>
            <p:ph type="dt" sz="half" idx="10"/>
          </p:nvPr>
        </p:nvSpPr>
        <p:spPr/>
        <p:txBody>
          <a:bodyPr/>
          <a:lstStyle/>
          <a:p>
            <a:fld id="{68CB867C-DF22-7D42-86CF-40ED2F5DC95D}" type="datetimeFigureOut">
              <a:rPr lang="en-US" smtClean="0"/>
              <a:t>1/26/25</a:t>
            </a:fld>
            <a:endParaRPr lang="en-US"/>
          </a:p>
        </p:txBody>
      </p:sp>
      <p:sp>
        <p:nvSpPr>
          <p:cNvPr id="5" name="Footer Placeholder 4">
            <a:extLst>
              <a:ext uri="{FF2B5EF4-FFF2-40B4-BE49-F238E27FC236}">
                <a16:creationId xmlns:a16="http://schemas.microsoft.com/office/drawing/2014/main" id="{FD2C9B23-89BF-4946-A5E4-7B4165F13B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D29D01-4611-7C44-8797-1DA505088B44}"/>
              </a:ext>
            </a:extLst>
          </p:cNvPr>
          <p:cNvSpPr>
            <a:spLocks noGrp="1"/>
          </p:cNvSpPr>
          <p:nvPr>
            <p:ph type="sldNum" sz="quarter" idx="12"/>
          </p:nvPr>
        </p:nvSpPr>
        <p:spPr/>
        <p:txBody>
          <a:bodyPr/>
          <a:lstStyle/>
          <a:p>
            <a:fld id="{97710969-E52E-8F47-8091-E552582E60B4}" type="slidenum">
              <a:rPr lang="en-US" smtClean="0"/>
              <a:t>‹#›</a:t>
            </a:fld>
            <a:endParaRPr lang="en-US"/>
          </a:p>
        </p:txBody>
      </p:sp>
    </p:spTree>
    <p:extLst>
      <p:ext uri="{BB962C8B-B14F-4D97-AF65-F5344CB8AC3E}">
        <p14:creationId xmlns:p14="http://schemas.microsoft.com/office/powerpoint/2010/main" val="1352998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1_Section Header or Statement Black">
    <p:bg>
      <p:bgPr>
        <a:solidFill>
          <a:srgbClr val="000000"/>
        </a:solidFill>
        <a:effectLst/>
      </p:bgPr>
    </p:bg>
    <p:spTree>
      <p:nvGrpSpPr>
        <p:cNvPr id="1" name=""/>
        <p:cNvGrpSpPr/>
        <p:nvPr/>
      </p:nvGrpSpPr>
      <p:grpSpPr>
        <a:xfrm>
          <a:off x="0" y="0"/>
          <a:ext cx="0" cy="0"/>
          <a:chOff x="0" y="0"/>
          <a:chExt cx="0" cy="0"/>
        </a:xfrm>
      </p:grpSpPr>
      <p:sp>
        <p:nvSpPr>
          <p:cNvPr id="59" name="Body Level One…"/>
          <p:cNvSpPr txBox="1">
            <a:spLocks noGrp="1"/>
          </p:cNvSpPr>
          <p:nvPr>
            <p:ph type="body" sz="half" idx="1" hasCustomPrompt="1"/>
          </p:nvPr>
        </p:nvSpPr>
        <p:spPr>
          <a:xfrm>
            <a:off x="620592" y="1669774"/>
            <a:ext cx="8296277" cy="3688319"/>
          </a:xfrm>
          <a:prstGeom prst="rect">
            <a:avLst/>
          </a:prstGeom>
        </p:spPr>
        <p:txBody>
          <a:bodyPr>
            <a:normAutofit/>
          </a:bodyPr>
          <a:lstStyle>
            <a:lvl1pPr marL="0" indent="0">
              <a:buClrTx/>
              <a:buSzTx/>
              <a:buFontTx/>
              <a:buNone/>
              <a:defRPr sz="6400" b="1">
                <a:solidFill>
                  <a:srgbClr val="FFFFFF"/>
                </a:solidFill>
                <a:latin typeface="Helvetica Neue"/>
                <a:ea typeface="Helvetica Neue"/>
                <a:cs typeface="Helvetica Neue"/>
                <a:sym typeface="Helvetica Neue"/>
              </a:defRPr>
            </a:lvl1pPr>
            <a:lvl2pPr marL="1066800" indent="-609600">
              <a:buClrTx/>
              <a:buFontTx/>
              <a:defRPr sz="6400" b="1">
                <a:solidFill>
                  <a:srgbClr val="FFFFFF"/>
                </a:solidFill>
                <a:latin typeface="Helvetica Neue"/>
                <a:ea typeface="Helvetica Neue"/>
                <a:cs typeface="Helvetica Neue"/>
                <a:sym typeface="Helvetica Neue"/>
              </a:defRPr>
            </a:lvl2pPr>
            <a:lvl3pPr marL="1524000" indent="-609600">
              <a:buClrTx/>
              <a:buFontTx/>
              <a:defRPr sz="6400" b="1">
                <a:solidFill>
                  <a:srgbClr val="FFFFFF"/>
                </a:solidFill>
                <a:latin typeface="Helvetica Neue"/>
                <a:ea typeface="Helvetica Neue"/>
                <a:cs typeface="Helvetica Neue"/>
                <a:sym typeface="Helvetica Neue"/>
              </a:defRPr>
            </a:lvl3pPr>
            <a:lvl4pPr marL="1981200" indent="-609600">
              <a:buClrTx/>
              <a:buFontTx/>
              <a:defRPr sz="6400" b="1">
                <a:solidFill>
                  <a:srgbClr val="FFFFFF"/>
                </a:solidFill>
                <a:latin typeface="Helvetica Neue"/>
                <a:ea typeface="Helvetica Neue"/>
                <a:cs typeface="Helvetica Neue"/>
                <a:sym typeface="Helvetica Neue"/>
              </a:defRPr>
            </a:lvl4pPr>
            <a:lvl5pPr marL="2438400" indent="-609600">
              <a:buClrTx/>
              <a:buFontTx/>
              <a:defRPr sz="6400" b="1">
                <a:solidFill>
                  <a:srgbClr val="FFFFFF"/>
                </a:solidFill>
                <a:latin typeface="Helvetica Neue"/>
                <a:ea typeface="Helvetica Neue"/>
                <a:cs typeface="Helvetica Neue"/>
                <a:sym typeface="Helvetica Neue"/>
              </a:defRPr>
            </a:lvl5pPr>
          </a:lstStyle>
          <a:p>
            <a:r>
              <a:t>Section Title</a:t>
            </a:r>
          </a:p>
          <a:p>
            <a:pPr lvl="1"/>
            <a:endParaRPr/>
          </a:p>
          <a:p>
            <a:pPr lvl="2"/>
            <a:endParaRPr/>
          </a:p>
          <a:p>
            <a:pPr lvl="3"/>
            <a:endParaRPr/>
          </a:p>
          <a:p>
            <a:pPr lvl="4"/>
            <a:endParaRPr/>
          </a:p>
        </p:txBody>
      </p:sp>
      <p:pic>
        <p:nvPicPr>
          <p:cNvPr id="60" name="Logo" descr="Logo"/>
          <p:cNvPicPr>
            <a:picLocks noChangeAspect="1"/>
          </p:cNvPicPr>
          <p:nvPr/>
        </p:nvPicPr>
        <p:blipFill>
          <a:blip r:embed="rId2"/>
          <a:srcRect r="47537"/>
          <a:stretch>
            <a:fillRect/>
          </a:stretch>
        </p:blipFill>
        <p:spPr>
          <a:xfrm>
            <a:off x="591750" y="443029"/>
            <a:ext cx="1497596" cy="780547"/>
          </a:xfrm>
          <a:prstGeom prst="rect">
            <a:avLst/>
          </a:prstGeom>
          <a:ln w="12700">
            <a:miter lim="400000"/>
          </a:ln>
        </p:spPr>
      </p:pic>
      <p:pic>
        <p:nvPicPr>
          <p:cNvPr id="61" name="The exchange" descr="The exchange"/>
          <p:cNvPicPr>
            <a:picLocks noChangeAspect="1"/>
          </p:cNvPicPr>
          <p:nvPr/>
        </p:nvPicPr>
        <p:blipFill>
          <a:blip r:embed="rId3"/>
          <a:stretch>
            <a:fillRect/>
          </a:stretch>
        </p:blipFill>
        <p:spPr>
          <a:xfrm>
            <a:off x="9771626" y="501693"/>
            <a:ext cx="1761422" cy="720259"/>
          </a:xfrm>
          <a:prstGeom prst="rect">
            <a:avLst/>
          </a:prstGeom>
          <a:ln w="12700">
            <a:miter lim="400000"/>
          </a:ln>
        </p:spPr>
      </p:pic>
      <p:sp>
        <p:nvSpPr>
          <p:cNvPr id="66" name="Slide Numb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7370147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42112-C15E-644D-AE4A-795804DB31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4D1265-7905-A441-9C27-2F5B972958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AF9AD2-68DC-7F46-B2F0-E09491279780}"/>
              </a:ext>
            </a:extLst>
          </p:cNvPr>
          <p:cNvSpPr>
            <a:spLocks noGrp="1"/>
          </p:cNvSpPr>
          <p:nvPr>
            <p:ph type="dt" sz="half" idx="10"/>
          </p:nvPr>
        </p:nvSpPr>
        <p:spPr/>
        <p:txBody>
          <a:bodyPr/>
          <a:lstStyle/>
          <a:p>
            <a:fld id="{68CB867C-DF22-7D42-86CF-40ED2F5DC95D}" type="datetimeFigureOut">
              <a:rPr lang="en-US" smtClean="0"/>
              <a:t>1/26/25</a:t>
            </a:fld>
            <a:endParaRPr lang="en-US"/>
          </a:p>
        </p:txBody>
      </p:sp>
      <p:sp>
        <p:nvSpPr>
          <p:cNvPr id="5" name="Footer Placeholder 4">
            <a:extLst>
              <a:ext uri="{FF2B5EF4-FFF2-40B4-BE49-F238E27FC236}">
                <a16:creationId xmlns:a16="http://schemas.microsoft.com/office/drawing/2014/main" id="{26AA4455-2B31-7441-B869-CB3A3B51BD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B9AE46-A177-CD4E-8CFA-3EF45207B784}"/>
              </a:ext>
            </a:extLst>
          </p:cNvPr>
          <p:cNvSpPr>
            <a:spLocks noGrp="1"/>
          </p:cNvSpPr>
          <p:nvPr>
            <p:ph type="sldNum" sz="quarter" idx="12"/>
          </p:nvPr>
        </p:nvSpPr>
        <p:spPr/>
        <p:txBody>
          <a:bodyPr/>
          <a:lstStyle/>
          <a:p>
            <a:fld id="{97710969-E52E-8F47-8091-E552582E60B4}" type="slidenum">
              <a:rPr lang="en-US" smtClean="0"/>
              <a:t>‹#›</a:t>
            </a:fld>
            <a:endParaRPr lang="en-US"/>
          </a:p>
        </p:txBody>
      </p:sp>
    </p:spTree>
    <p:extLst>
      <p:ext uri="{BB962C8B-B14F-4D97-AF65-F5344CB8AC3E}">
        <p14:creationId xmlns:p14="http://schemas.microsoft.com/office/powerpoint/2010/main" val="323172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8531D-672C-0344-A644-05EDCEB3A9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C0A3E6E-2B73-2B41-A1B4-DB4508FA7B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B16DDF-E6AF-E44A-AE98-A940B36C6416}"/>
              </a:ext>
            </a:extLst>
          </p:cNvPr>
          <p:cNvSpPr>
            <a:spLocks noGrp="1"/>
          </p:cNvSpPr>
          <p:nvPr>
            <p:ph type="dt" sz="half" idx="10"/>
          </p:nvPr>
        </p:nvSpPr>
        <p:spPr/>
        <p:txBody>
          <a:bodyPr/>
          <a:lstStyle/>
          <a:p>
            <a:fld id="{68CB867C-DF22-7D42-86CF-40ED2F5DC95D}" type="datetimeFigureOut">
              <a:rPr lang="en-US" smtClean="0"/>
              <a:t>1/26/25</a:t>
            </a:fld>
            <a:endParaRPr lang="en-US"/>
          </a:p>
        </p:txBody>
      </p:sp>
      <p:sp>
        <p:nvSpPr>
          <p:cNvPr id="5" name="Footer Placeholder 4">
            <a:extLst>
              <a:ext uri="{FF2B5EF4-FFF2-40B4-BE49-F238E27FC236}">
                <a16:creationId xmlns:a16="http://schemas.microsoft.com/office/drawing/2014/main" id="{0F8D0565-F75B-0E4B-8769-675C52E075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F66850-BAFF-9842-B633-22BD461B7437}"/>
              </a:ext>
            </a:extLst>
          </p:cNvPr>
          <p:cNvSpPr>
            <a:spLocks noGrp="1"/>
          </p:cNvSpPr>
          <p:nvPr>
            <p:ph type="sldNum" sz="quarter" idx="12"/>
          </p:nvPr>
        </p:nvSpPr>
        <p:spPr/>
        <p:txBody>
          <a:bodyPr/>
          <a:lstStyle/>
          <a:p>
            <a:fld id="{97710969-E52E-8F47-8091-E552582E60B4}" type="slidenum">
              <a:rPr lang="en-US" smtClean="0"/>
              <a:t>‹#›</a:t>
            </a:fld>
            <a:endParaRPr lang="en-US"/>
          </a:p>
        </p:txBody>
      </p:sp>
    </p:spTree>
    <p:extLst>
      <p:ext uri="{BB962C8B-B14F-4D97-AF65-F5344CB8AC3E}">
        <p14:creationId xmlns:p14="http://schemas.microsoft.com/office/powerpoint/2010/main" val="1714564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268DE-E9C7-854E-A34F-9BE3871BA4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99DD24-088B-5D46-8BA6-E6929C13B1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3BDC05C-188C-B748-AD8B-3AD8C29C625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C54C842-3034-2B4F-9B86-335FAB36AD0B}"/>
              </a:ext>
            </a:extLst>
          </p:cNvPr>
          <p:cNvSpPr>
            <a:spLocks noGrp="1"/>
          </p:cNvSpPr>
          <p:nvPr>
            <p:ph type="dt" sz="half" idx="10"/>
          </p:nvPr>
        </p:nvSpPr>
        <p:spPr/>
        <p:txBody>
          <a:bodyPr/>
          <a:lstStyle/>
          <a:p>
            <a:fld id="{68CB867C-DF22-7D42-86CF-40ED2F5DC95D}" type="datetimeFigureOut">
              <a:rPr lang="en-US" smtClean="0"/>
              <a:t>1/26/25</a:t>
            </a:fld>
            <a:endParaRPr lang="en-US"/>
          </a:p>
        </p:txBody>
      </p:sp>
      <p:sp>
        <p:nvSpPr>
          <p:cNvPr id="6" name="Footer Placeholder 5">
            <a:extLst>
              <a:ext uri="{FF2B5EF4-FFF2-40B4-BE49-F238E27FC236}">
                <a16:creationId xmlns:a16="http://schemas.microsoft.com/office/drawing/2014/main" id="{56E5954B-2E7B-ED45-A93A-36922BB134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8FD9D9-9039-EA47-BF26-C2F21978A797}"/>
              </a:ext>
            </a:extLst>
          </p:cNvPr>
          <p:cNvSpPr>
            <a:spLocks noGrp="1"/>
          </p:cNvSpPr>
          <p:nvPr>
            <p:ph type="sldNum" sz="quarter" idx="12"/>
          </p:nvPr>
        </p:nvSpPr>
        <p:spPr/>
        <p:txBody>
          <a:bodyPr/>
          <a:lstStyle/>
          <a:p>
            <a:fld id="{97710969-E52E-8F47-8091-E552582E60B4}" type="slidenum">
              <a:rPr lang="en-US" smtClean="0"/>
              <a:t>‹#›</a:t>
            </a:fld>
            <a:endParaRPr lang="en-US"/>
          </a:p>
        </p:txBody>
      </p:sp>
    </p:spTree>
    <p:extLst>
      <p:ext uri="{BB962C8B-B14F-4D97-AF65-F5344CB8AC3E}">
        <p14:creationId xmlns:p14="http://schemas.microsoft.com/office/powerpoint/2010/main" val="2304327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989B9-F485-0D4E-BC89-AD616202F4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FE757E-00CF-7740-95CB-380210CED4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502224-1DA0-3645-ADC0-DE506221552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7BFCE7C-C855-CB4F-A58B-F97B5372EB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4EA9CF-30B3-4049-9797-5A201666498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8BE15D-B688-FA48-BAAF-1C0FAC1F3A21}"/>
              </a:ext>
            </a:extLst>
          </p:cNvPr>
          <p:cNvSpPr>
            <a:spLocks noGrp="1"/>
          </p:cNvSpPr>
          <p:nvPr>
            <p:ph type="dt" sz="half" idx="10"/>
          </p:nvPr>
        </p:nvSpPr>
        <p:spPr/>
        <p:txBody>
          <a:bodyPr/>
          <a:lstStyle/>
          <a:p>
            <a:fld id="{68CB867C-DF22-7D42-86CF-40ED2F5DC95D}" type="datetimeFigureOut">
              <a:rPr lang="en-US" smtClean="0"/>
              <a:t>1/26/25</a:t>
            </a:fld>
            <a:endParaRPr lang="en-US"/>
          </a:p>
        </p:txBody>
      </p:sp>
      <p:sp>
        <p:nvSpPr>
          <p:cNvPr id="8" name="Footer Placeholder 7">
            <a:extLst>
              <a:ext uri="{FF2B5EF4-FFF2-40B4-BE49-F238E27FC236}">
                <a16:creationId xmlns:a16="http://schemas.microsoft.com/office/drawing/2014/main" id="{9449735A-2309-DD47-8B4C-F4E55010D8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C80E3D-A59F-2B4D-8FC8-4C4F45EE7217}"/>
              </a:ext>
            </a:extLst>
          </p:cNvPr>
          <p:cNvSpPr>
            <a:spLocks noGrp="1"/>
          </p:cNvSpPr>
          <p:nvPr>
            <p:ph type="sldNum" sz="quarter" idx="12"/>
          </p:nvPr>
        </p:nvSpPr>
        <p:spPr/>
        <p:txBody>
          <a:bodyPr/>
          <a:lstStyle/>
          <a:p>
            <a:fld id="{97710969-E52E-8F47-8091-E552582E60B4}" type="slidenum">
              <a:rPr lang="en-US" smtClean="0"/>
              <a:t>‹#›</a:t>
            </a:fld>
            <a:endParaRPr lang="en-US"/>
          </a:p>
        </p:txBody>
      </p:sp>
    </p:spTree>
    <p:extLst>
      <p:ext uri="{BB962C8B-B14F-4D97-AF65-F5344CB8AC3E}">
        <p14:creationId xmlns:p14="http://schemas.microsoft.com/office/powerpoint/2010/main" val="3671434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5D61F-BED0-9A41-A027-4AAE73DDD8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C600970-D544-114D-BF64-120CCFD74C0D}"/>
              </a:ext>
            </a:extLst>
          </p:cNvPr>
          <p:cNvSpPr>
            <a:spLocks noGrp="1"/>
          </p:cNvSpPr>
          <p:nvPr>
            <p:ph type="dt" sz="half" idx="10"/>
          </p:nvPr>
        </p:nvSpPr>
        <p:spPr/>
        <p:txBody>
          <a:bodyPr/>
          <a:lstStyle/>
          <a:p>
            <a:fld id="{68CB867C-DF22-7D42-86CF-40ED2F5DC95D}" type="datetimeFigureOut">
              <a:rPr lang="en-US" smtClean="0"/>
              <a:t>1/26/25</a:t>
            </a:fld>
            <a:endParaRPr lang="en-US"/>
          </a:p>
        </p:txBody>
      </p:sp>
      <p:sp>
        <p:nvSpPr>
          <p:cNvPr id="4" name="Footer Placeholder 3">
            <a:extLst>
              <a:ext uri="{FF2B5EF4-FFF2-40B4-BE49-F238E27FC236}">
                <a16:creationId xmlns:a16="http://schemas.microsoft.com/office/drawing/2014/main" id="{59A577EC-EC64-5A4D-9693-3C48F3DEE6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95ECCD-4C5C-C840-BB04-125D04AC128D}"/>
              </a:ext>
            </a:extLst>
          </p:cNvPr>
          <p:cNvSpPr>
            <a:spLocks noGrp="1"/>
          </p:cNvSpPr>
          <p:nvPr>
            <p:ph type="sldNum" sz="quarter" idx="12"/>
          </p:nvPr>
        </p:nvSpPr>
        <p:spPr/>
        <p:txBody>
          <a:bodyPr/>
          <a:lstStyle/>
          <a:p>
            <a:fld id="{97710969-E52E-8F47-8091-E552582E60B4}" type="slidenum">
              <a:rPr lang="en-US" smtClean="0"/>
              <a:t>‹#›</a:t>
            </a:fld>
            <a:endParaRPr lang="en-US"/>
          </a:p>
        </p:txBody>
      </p:sp>
    </p:spTree>
    <p:extLst>
      <p:ext uri="{BB962C8B-B14F-4D97-AF65-F5344CB8AC3E}">
        <p14:creationId xmlns:p14="http://schemas.microsoft.com/office/powerpoint/2010/main" val="4279110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C6A1DF-9C55-F545-8069-4FA963FABA4A}"/>
              </a:ext>
            </a:extLst>
          </p:cNvPr>
          <p:cNvSpPr>
            <a:spLocks noGrp="1"/>
          </p:cNvSpPr>
          <p:nvPr>
            <p:ph type="dt" sz="half" idx="10"/>
          </p:nvPr>
        </p:nvSpPr>
        <p:spPr/>
        <p:txBody>
          <a:bodyPr/>
          <a:lstStyle/>
          <a:p>
            <a:fld id="{68CB867C-DF22-7D42-86CF-40ED2F5DC95D}" type="datetimeFigureOut">
              <a:rPr lang="en-US" smtClean="0"/>
              <a:t>1/26/25</a:t>
            </a:fld>
            <a:endParaRPr lang="en-US"/>
          </a:p>
        </p:txBody>
      </p:sp>
      <p:sp>
        <p:nvSpPr>
          <p:cNvPr id="3" name="Footer Placeholder 2">
            <a:extLst>
              <a:ext uri="{FF2B5EF4-FFF2-40B4-BE49-F238E27FC236}">
                <a16:creationId xmlns:a16="http://schemas.microsoft.com/office/drawing/2014/main" id="{CE441FA6-72F3-0043-8B3E-0F0EC9B352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500F48B-2255-C64E-8FE3-62D1FE77AF5E}"/>
              </a:ext>
            </a:extLst>
          </p:cNvPr>
          <p:cNvSpPr>
            <a:spLocks noGrp="1"/>
          </p:cNvSpPr>
          <p:nvPr>
            <p:ph type="sldNum" sz="quarter" idx="12"/>
          </p:nvPr>
        </p:nvSpPr>
        <p:spPr/>
        <p:txBody>
          <a:bodyPr/>
          <a:lstStyle/>
          <a:p>
            <a:fld id="{97710969-E52E-8F47-8091-E552582E60B4}" type="slidenum">
              <a:rPr lang="en-US" smtClean="0"/>
              <a:t>‹#›</a:t>
            </a:fld>
            <a:endParaRPr lang="en-US"/>
          </a:p>
        </p:txBody>
      </p:sp>
    </p:spTree>
    <p:extLst>
      <p:ext uri="{BB962C8B-B14F-4D97-AF65-F5344CB8AC3E}">
        <p14:creationId xmlns:p14="http://schemas.microsoft.com/office/powerpoint/2010/main" val="1236880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528FD-D264-FC40-92CA-05C56B3FB6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82D8C5-09CC-BD40-8E5F-7A981F80C8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EAB110-04DB-7243-B672-2E16ADE5A2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149D8C-BE48-2543-96A3-64DEE6C93FF7}"/>
              </a:ext>
            </a:extLst>
          </p:cNvPr>
          <p:cNvSpPr>
            <a:spLocks noGrp="1"/>
          </p:cNvSpPr>
          <p:nvPr>
            <p:ph type="dt" sz="half" idx="10"/>
          </p:nvPr>
        </p:nvSpPr>
        <p:spPr/>
        <p:txBody>
          <a:bodyPr/>
          <a:lstStyle/>
          <a:p>
            <a:fld id="{68CB867C-DF22-7D42-86CF-40ED2F5DC95D}" type="datetimeFigureOut">
              <a:rPr lang="en-US" smtClean="0"/>
              <a:t>1/26/25</a:t>
            </a:fld>
            <a:endParaRPr lang="en-US"/>
          </a:p>
        </p:txBody>
      </p:sp>
      <p:sp>
        <p:nvSpPr>
          <p:cNvPr id="6" name="Footer Placeholder 5">
            <a:extLst>
              <a:ext uri="{FF2B5EF4-FFF2-40B4-BE49-F238E27FC236}">
                <a16:creationId xmlns:a16="http://schemas.microsoft.com/office/drawing/2014/main" id="{2B697AB5-0668-924C-91BB-96F368C3A5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11FDE5-8C7E-0F40-A6A4-4B2870CDE0A1}"/>
              </a:ext>
            </a:extLst>
          </p:cNvPr>
          <p:cNvSpPr>
            <a:spLocks noGrp="1"/>
          </p:cNvSpPr>
          <p:nvPr>
            <p:ph type="sldNum" sz="quarter" idx="12"/>
          </p:nvPr>
        </p:nvSpPr>
        <p:spPr/>
        <p:txBody>
          <a:bodyPr/>
          <a:lstStyle/>
          <a:p>
            <a:fld id="{97710969-E52E-8F47-8091-E552582E60B4}" type="slidenum">
              <a:rPr lang="en-US" smtClean="0"/>
              <a:t>‹#›</a:t>
            </a:fld>
            <a:endParaRPr lang="en-US"/>
          </a:p>
        </p:txBody>
      </p:sp>
    </p:spTree>
    <p:extLst>
      <p:ext uri="{BB962C8B-B14F-4D97-AF65-F5344CB8AC3E}">
        <p14:creationId xmlns:p14="http://schemas.microsoft.com/office/powerpoint/2010/main" val="1011475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D1F74-B2E9-BE49-8ECB-3215B18117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62ED0E0-D79D-4F4B-83C3-3BD1E71439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13B9A7-9018-A34B-852B-B259A00EC0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CF2230-63AE-C143-BAE8-265A3BAD1FBC}"/>
              </a:ext>
            </a:extLst>
          </p:cNvPr>
          <p:cNvSpPr>
            <a:spLocks noGrp="1"/>
          </p:cNvSpPr>
          <p:nvPr>
            <p:ph type="dt" sz="half" idx="10"/>
          </p:nvPr>
        </p:nvSpPr>
        <p:spPr/>
        <p:txBody>
          <a:bodyPr/>
          <a:lstStyle/>
          <a:p>
            <a:fld id="{68CB867C-DF22-7D42-86CF-40ED2F5DC95D}" type="datetimeFigureOut">
              <a:rPr lang="en-US" smtClean="0"/>
              <a:t>1/26/25</a:t>
            </a:fld>
            <a:endParaRPr lang="en-US"/>
          </a:p>
        </p:txBody>
      </p:sp>
      <p:sp>
        <p:nvSpPr>
          <p:cNvPr id="6" name="Footer Placeholder 5">
            <a:extLst>
              <a:ext uri="{FF2B5EF4-FFF2-40B4-BE49-F238E27FC236}">
                <a16:creationId xmlns:a16="http://schemas.microsoft.com/office/drawing/2014/main" id="{5ED1E91D-6C5B-0543-A582-C9D8D51C2F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07A070-D822-4D49-90B7-7999D9FAD1C6}"/>
              </a:ext>
            </a:extLst>
          </p:cNvPr>
          <p:cNvSpPr>
            <a:spLocks noGrp="1"/>
          </p:cNvSpPr>
          <p:nvPr>
            <p:ph type="sldNum" sz="quarter" idx="12"/>
          </p:nvPr>
        </p:nvSpPr>
        <p:spPr/>
        <p:txBody>
          <a:bodyPr/>
          <a:lstStyle/>
          <a:p>
            <a:fld id="{97710969-E52E-8F47-8091-E552582E60B4}" type="slidenum">
              <a:rPr lang="en-US" smtClean="0"/>
              <a:t>‹#›</a:t>
            </a:fld>
            <a:endParaRPr lang="en-US"/>
          </a:p>
        </p:txBody>
      </p:sp>
    </p:spTree>
    <p:extLst>
      <p:ext uri="{BB962C8B-B14F-4D97-AF65-F5344CB8AC3E}">
        <p14:creationId xmlns:p14="http://schemas.microsoft.com/office/powerpoint/2010/main" val="315294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EDA966-8DFF-E841-820C-B25A12CAA2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9CC891E-0199-C44C-8A36-8411251906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7921DD-0503-C54B-AAAD-82538AC8B9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CB867C-DF22-7D42-86CF-40ED2F5DC95D}" type="datetimeFigureOut">
              <a:rPr lang="en-US" smtClean="0"/>
              <a:t>1/26/25</a:t>
            </a:fld>
            <a:endParaRPr lang="en-US"/>
          </a:p>
        </p:txBody>
      </p:sp>
      <p:sp>
        <p:nvSpPr>
          <p:cNvPr id="5" name="Footer Placeholder 4">
            <a:extLst>
              <a:ext uri="{FF2B5EF4-FFF2-40B4-BE49-F238E27FC236}">
                <a16:creationId xmlns:a16="http://schemas.microsoft.com/office/drawing/2014/main" id="{4B946883-4CFE-544E-B897-B2AD635910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58D8570-1364-5C48-AA0B-57E9397627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710969-E52E-8F47-8091-E552582E60B4}" type="slidenum">
              <a:rPr lang="en-US" smtClean="0"/>
              <a:t>‹#›</a:t>
            </a:fld>
            <a:endParaRPr lang="en-US"/>
          </a:p>
        </p:txBody>
      </p:sp>
    </p:spTree>
    <p:extLst>
      <p:ext uri="{BB962C8B-B14F-4D97-AF65-F5344CB8AC3E}">
        <p14:creationId xmlns:p14="http://schemas.microsoft.com/office/powerpoint/2010/main" val="3586149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s://static1.squarespace.com/static/5738a0ccd51cd47f81977fe8/t/5750e567f699bbceac6e97f5/1464919400130/CIQ.pdf" TargetMode="External"/><Relationship Id="rId2" Type="http://schemas.openxmlformats.org/officeDocument/2006/relationships/hyperlink" Target="https://www.weareface.uk/" TargetMode="External"/><Relationship Id="rId1" Type="http://schemas.openxmlformats.org/officeDocument/2006/relationships/slideLayout" Target="../slideLayouts/slideLayout12.xml"/><Relationship Id="rId5" Type="http://schemas.openxmlformats.org/officeDocument/2006/relationships/hyperlink" Target="https://www.sciencedirect.com/science/article/pii/S2214629623000142" TargetMode="External"/><Relationship Id="rId4" Type="http://schemas.openxmlformats.org/officeDocument/2006/relationships/hyperlink" Target="https://www.stephenbrookfield.com/critical-incident-questionnair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918E858-5567-2583-81F8-C4363AB41E16}"/>
              </a:ext>
            </a:extLst>
          </p:cNvPr>
          <p:cNvSpPr/>
          <p:nvPr/>
        </p:nvSpPr>
        <p:spPr>
          <a:xfrm>
            <a:off x="9668256" y="480561"/>
            <a:ext cx="1958850" cy="9144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7312AE2-9957-174B-B700-F486CBAB286D}"/>
              </a:ext>
            </a:extLst>
          </p:cNvPr>
          <p:cNvSpPr txBox="1"/>
          <p:nvPr/>
        </p:nvSpPr>
        <p:spPr>
          <a:xfrm>
            <a:off x="2119362" y="2780968"/>
            <a:ext cx="7788274" cy="1754326"/>
          </a:xfrm>
          <a:prstGeom prst="rect">
            <a:avLst/>
          </a:prstGeom>
          <a:noFill/>
        </p:spPr>
        <p:txBody>
          <a:bodyPr wrap="square">
            <a:spAutoFit/>
          </a:bodyPr>
          <a:lstStyle/>
          <a:p>
            <a:r>
              <a:rPr lang="en-GB"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Positionality &amp; Practice, A.R.P , Presentation</a:t>
            </a:r>
          </a:p>
          <a:p>
            <a:endParaRPr lang="en-GB" sz="2800" b="1" u="none" strike="noStrike"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endParaRPr>
          </a:p>
          <a:p>
            <a:r>
              <a:rPr lang="en-GB"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Nick Dunn</a:t>
            </a:r>
            <a:endParaRPr lang="en-GB" sz="2800" b="1" u="none" strike="noStrike"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endParaRPr>
          </a:p>
          <a:p>
            <a:endParaRPr lang="en-US" sz="2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28412946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918E858-5567-2583-81F8-C4363AB41E16}"/>
              </a:ext>
            </a:extLst>
          </p:cNvPr>
          <p:cNvSpPr/>
          <p:nvPr/>
        </p:nvSpPr>
        <p:spPr>
          <a:xfrm>
            <a:off x="9668256" y="480561"/>
            <a:ext cx="1958850" cy="9144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89153B3-A93D-BA43-B55C-917A576B30F0}"/>
              </a:ext>
            </a:extLst>
          </p:cNvPr>
          <p:cNvSpPr txBox="1"/>
          <p:nvPr/>
        </p:nvSpPr>
        <p:spPr>
          <a:xfrm>
            <a:off x="622852" y="2090701"/>
            <a:ext cx="11569148" cy="3139321"/>
          </a:xfrm>
          <a:prstGeom prst="rect">
            <a:avLst/>
          </a:prstGeom>
          <a:noFill/>
        </p:spPr>
        <p:txBody>
          <a:bodyPr wrap="square" rtlCol="0">
            <a:spAutoFit/>
          </a:bodyPr>
          <a:lstStyle/>
          <a:p>
            <a:r>
              <a:rPr lang="en-GB" b="1" dirty="0">
                <a:solidFill>
                  <a:schemeClr val="bg1"/>
                </a:solidFill>
              </a:rPr>
              <a:t>Q3- What action that anyone (teacher or student) took in this session did you find most affirming or helpful?</a:t>
            </a:r>
          </a:p>
          <a:p>
            <a:endParaRPr lang="en-GB" dirty="0">
              <a:solidFill>
                <a:schemeClr val="bg1"/>
              </a:solidFill>
            </a:endParaRPr>
          </a:p>
          <a:p>
            <a:r>
              <a:rPr lang="en-GB" dirty="0">
                <a:solidFill>
                  <a:schemeClr val="bg1"/>
                </a:solidFill>
              </a:rPr>
              <a:t>40% answered; The tutors transparency in their positionality presentations.</a:t>
            </a:r>
          </a:p>
          <a:p>
            <a:endParaRPr lang="en-GB" dirty="0">
              <a:solidFill>
                <a:schemeClr val="bg1"/>
              </a:solidFill>
            </a:endParaRPr>
          </a:p>
          <a:p>
            <a:r>
              <a:rPr lang="en-GB" dirty="0">
                <a:solidFill>
                  <a:schemeClr val="bg1"/>
                </a:solidFill>
              </a:rPr>
              <a:t>60% answered; Their (students) personal self-realization within the informal group discussion.</a:t>
            </a:r>
          </a:p>
          <a:p>
            <a:endParaRPr lang="en-GB" dirty="0">
              <a:solidFill>
                <a:schemeClr val="bg1"/>
              </a:solidFill>
            </a:endParaRPr>
          </a:p>
          <a:p>
            <a:r>
              <a:rPr lang="en-GB" dirty="0">
                <a:solidFill>
                  <a:schemeClr val="bg1"/>
                </a:solidFill>
              </a:rPr>
              <a:t>‘When Luna shared her experience of her ethnic influence she was vulnerable, and this inspired me to share in the discussion too. Also Nick saying you need to not care what people think in terms of sharing your thoughts’.</a:t>
            </a:r>
          </a:p>
          <a:p>
            <a:endParaRPr lang="en-GB" dirty="0">
              <a:solidFill>
                <a:schemeClr val="bg1"/>
              </a:solidFill>
            </a:endParaRPr>
          </a:p>
          <a:p>
            <a:r>
              <a:rPr lang="en-GB" dirty="0">
                <a:solidFill>
                  <a:schemeClr val="bg1"/>
                </a:solidFill>
              </a:rPr>
              <a:t>BATDY3 Student comment</a:t>
            </a:r>
          </a:p>
          <a:p>
            <a:endParaRPr lang="en-GB" dirty="0">
              <a:solidFill>
                <a:schemeClr val="bg1"/>
              </a:solidFill>
            </a:endParaRPr>
          </a:p>
        </p:txBody>
      </p:sp>
      <p:sp>
        <p:nvSpPr>
          <p:cNvPr id="4" name="TextBox 3">
            <a:extLst>
              <a:ext uri="{FF2B5EF4-FFF2-40B4-BE49-F238E27FC236}">
                <a16:creationId xmlns:a16="http://schemas.microsoft.com/office/drawing/2014/main" id="{E0AE1951-A2E4-044E-AA1E-9373DB9173B6}"/>
              </a:ext>
            </a:extLst>
          </p:cNvPr>
          <p:cNvSpPr txBox="1"/>
          <p:nvPr/>
        </p:nvSpPr>
        <p:spPr>
          <a:xfrm>
            <a:off x="3739441" y="395576"/>
            <a:ext cx="7788274" cy="892552"/>
          </a:xfrm>
          <a:prstGeom prst="rect">
            <a:avLst/>
          </a:prstGeom>
          <a:noFill/>
        </p:spPr>
        <p:txBody>
          <a:bodyPr wrap="square">
            <a:spAutoFit/>
          </a:bodyPr>
          <a:lstStyle/>
          <a:p>
            <a:r>
              <a:rPr lang="en-GB" sz="2800" b="1" u="none" strike="noStrike"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Student Feedback</a:t>
            </a:r>
          </a:p>
          <a:p>
            <a:endParaRPr lang="en-US" sz="2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39245752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918E858-5567-2583-81F8-C4363AB41E16}"/>
              </a:ext>
            </a:extLst>
          </p:cNvPr>
          <p:cNvSpPr/>
          <p:nvPr/>
        </p:nvSpPr>
        <p:spPr>
          <a:xfrm>
            <a:off x="9668256" y="480561"/>
            <a:ext cx="1958850" cy="9144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89153B3-A93D-BA43-B55C-917A576B30F0}"/>
              </a:ext>
            </a:extLst>
          </p:cNvPr>
          <p:cNvSpPr txBox="1"/>
          <p:nvPr/>
        </p:nvSpPr>
        <p:spPr>
          <a:xfrm>
            <a:off x="311426" y="2090701"/>
            <a:ext cx="11569148" cy="369332"/>
          </a:xfrm>
          <a:prstGeom prst="rect">
            <a:avLst/>
          </a:prstGeom>
          <a:noFill/>
        </p:spPr>
        <p:txBody>
          <a:bodyPr wrap="square" rtlCol="0">
            <a:spAutoFit/>
          </a:bodyPr>
          <a:lstStyle/>
          <a:p>
            <a:r>
              <a:rPr lang="en-GB" dirty="0">
                <a:solidFill>
                  <a:schemeClr val="bg1"/>
                </a:solidFill>
              </a:rPr>
              <a:t>Next steps, </a:t>
            </a:r>
            <a:r>
              <a:rPr lang="en-GB" dirty="0" err="1">
                <a:solidFill>
                  <a:schemeClr val="bg1"/>
                </a:solidFill>
              </a:rPr>
              <a:t>Goin</a:t>
            </a:r>
            <a:endParaRPr lang="en-GB" dirty="0">
              <a:solidFill>
                <a:schemeClr val="bg1"/>
              </a:solidFill>
            </a:endParaRPr>
          </a:p>
        </p:txBody>
      </p:sp>
      <p:sp>
        <p:nvSpPr>
          <p:cNvPr id="4" name="TextBox 3">
            <a:extLst>
              <a:ext uri="{FF2B5EF4-FFF2-40B4-BE49-F238E27FC236}">
                <a16:creationId xmlns:a16="http://schemas.microsoft.com/office/drawing/2014/main" id="{C7312AE2-9957-174B-B700-F486CBAB286D}"/>
              </a:ext>
            </a:extLst>
          </p:cNvPr>
          <p:cNvSpPr txBox="1"/>
          <p:nvPr/>
        </p:nvSpPr>
        <p:spPr>
          <a:xfrm>
            <a:off x="3739441" y="395576"/>
            <a:ext cx="7788274" cy="892552"/>
          </a:xfrm>
          <a:prstGeom prst="rect">
            <a:avLst/>
          </a:prstGeom>
          <a:noFill/>
        </p:spPr>
        <p:txBody>
          <a:bodyPr wrap="square">
            <a:spAutoFit/>
          </a:bodyPr>
          <a:lstStyle/>
          <a:p>
            <a:r>
              <a:rPr lang="en-GB" sz="2800" b="1" u="none" strike="noStrike"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Next Steps, Going </a:t>
            </a:r>
            <a:r>
              <a:rPr lang="en-GB"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F</a:t>
            </a:r>
            <a:r>
              <a:rPr lang="en-GB" sz="2800" b="1" u="none" strike="noStrike"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orward..</a:t>
            </a:r>
          </a:p>
          <a:p>
            <a:endParaRPr lang="en-US" sz="2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6" name="Picture 5">
            <a:extLst>
              <a:ext uri="{FF2B5EF4-FFF2-40B4-BE49-F238E27FC236}">
                <a16:creationId xmlns:a16="http://schemas.microsoft.com/office/drawing/2014/main" id="{113A14AC-9D77-E24F-8251-93D3584F60F6}"/>
              </a:ext>
            </a:extLst>
          </p:cNvPr>
          <p:cNvPicPr>
            <a:picLocks noChangeAspect="1"/>
          </p:cNvPicPr>
          <p:nvPr/>
        </p:nvPicPr>
        <p:blipFill>
          <a:blip r:embed="rId2"/>
          <a:stretch>
            <a:fillRect/>
          </a:stretch>
        </p:blipFill>
        <p:spPr>
          <a:xfrm>
            <a:off x="136939" y="1689653"/>
            <a:ext cx="5959061" cy="4313583"/>
          </a:xfrm>
          <a:prstGeom prst="rect">
            <a:avLst/>
          </a:prstGeom>
        </p:spPr>
      </p:pic>
      <p:pic>
        <p:nvPicPr>
          <p:cNvPr id="8" name="Picture 7">
            <a:extLst>
              <a:ext uri="{FF2B5EF4-FFF2-40B4-BE49-F238E27FC236}">
                <a16:creationId xmlns:a16="http://schemas.microsoft.com/office/drawing/2014/main" id="{FC99768B-1C60-0642-9338-DCB42F28F10B}"/>
              </a:ext>
            </a:extLst>
          </p:cNvPr>
          <p:cNvPicPr>
            <a:picLocks noChangeAspect="1"/>
          </p:cNvPicPr>
          <p:nvPr/>
        </p:nvPicPr>
        <p:blipFill>
          <a:blip r:embed="rId3"/>
          <a:stretch>
            <a:fillRect/>
          </a:stretch>
        </p:blipFill>
        <p:spPr>
          <a:xfrm>
            <a:off x="5946409" y="2017643"/>
            <a:ext cx="5581306" cy="3925958"/>
          </a:xfrm>
          <a:prstGeom prst="rect">
            <a:avLst/>
          </a:prstGeom>
        </p:spPr>
      </p:pic>
    </p:spTree>
    <p:extLst>
      <p:ext uri="{BB962C8B-B14F-4D97-AF65-F5344CB8AC3E}">
        <p14:creationId xmlns:p14="http://schemas.microsoft.com/office/powerpoint/2010/main" val="12224561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918E858-5567-2583-81F8-C4363AB41E16}"/>
              </a:ext>
            </a:extLst>
          </p:cNvPr>
          <p:cNvSpPr/>
          <p:nvPr/>
        </p:nvSpPr>
        <p:spPr>
          <a:xfrm>
            <a:off x="9668256" y="480561"/>
            <a:ext cx="1958850" cy="9144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89153B3-A93D-BA43-B55C-917A576B30F0}"/>
              </a:ext>
            </a:extLst>
          </p:cNvPr>
          <p:cNvSpPr txBox="1"/>
          <p:nvPr/>
        </p:nvSpPr>
        <p:spPr>
          <a:xfrm>
            <a:off x="311426" y="2090701"/>
            <a:ext cx="11569148" cy="4801314"/>
          </a:xfrm>
          <a:prstGeom prst="rect">
            <a:avLst/>
          </a:prstGeom>
          <a:noFill/>
        </p:spPr>
        <p:txBody>
          <a:bodyPr wrap="square" rtlCol="0">
            <a:spAutoFit/>
          </a:bodyPr>
          <a:lstStyle/>
          <a:p>
            <a:r>
              <a:rPr lang="en-GB" dirty="0">
                <a:solidFill>
                  <a:schemeClr val="bg1"/>
                </a:solidFill>
              </a:rPr>
              <a:t>@</a:t>
            </a:r>
            <a:r>
              <a:rPr lang="en-GB" dirty="0" err="1">
                <a:solidFill>
                  <a:schemeClr val="bg1"/>
                </a:solidFill>
              </a:rPr>
              <a:t>rootsandroutes.ual</a:t>
            </a:r>
            <a:endParaRPr lang="en-GB" dirty="0">
              <a:solidFill>
                <a:schemeClr val="bg1"/>
              </a:solidFill>
            </a:endParaRPr>
          </a:p>
          <a:p>
            <a:endParaRPr lang="en-GB" dirty="0">
              <a:solidFill>
                <a:schemeClr val="bg1"/>
              </a:solidFill>
            </a:endParaRPr>
          </a:p>
          <a:p>
            <a:r>
              <a:rPr lang="en-GB" dirty="0">
                <a:solidFill>
                  <a:schemeClr val="bg1"/>
                </a:solidFill>
                <a:hlinkClick r:id="rId2">
                  <a:extLst>
                    <a:ext uri="{A12FA001-AC4F-418D-AE19-62706E023703}">
                      <ahyp:hlinkClr xmlns:ahyp="http://schemas.microsoft.com/office/drawing/2018/hyperlinkcolor" val="tx"/>
                    </a:ext>
                  </a:extLst>
                </a:hlinkClick>
              </a:rPr>
              <a:t>https://www.weareface.uk/</a:t>
            </a:r>
            <a:endParaRPr lang="en-GB" dirty="0">
              <a:solidFill>
                <a:schemeClr val="bg1"/>
              </a:solidFill>
            </a:endParaRPr>
          </a:p>
          <a:p>
            <a:endParaRPr lang="en-GB" dirty="0">
              <a:solidFill>
                <a:schemeClr val="bg1"/>
              </a:solidFill>
            </a:endParaRPr>
          </a:p>
          <a:p>
            <a:r>
              <a:rPr lang="en-GB" dirty="0">
                <a:solidFill>
                  <a:schemeClr val="bg1"/>
                </a:solidFill>
              </a:rPr>
              <a:t>Audre Lorde, Sister Outsider, Crossing Press, 1984</a:t>
            </a:r>
          </a:p>
          <a:p>
            <a:endParaRPr lang="en-GB" dirty="0">
              <a:solidFill>
                <a:schemeClr val="bg1"/>
              </a:solidFill>
            </a:endParaRPr>
          </a:p>
          <a:p>
            <a:r>
              <a:rPr lang="en-GB" dirty="0">
                <a:solidFill>
                  <a:schemeClr val="bg1"/>
                </a:solidFill>
                <a:hlinkClick r:id="rId3">
                  <a:extLst>
                    <a:ext uri="{A12FA001-AC4F-418D-AE19-62706E023703}">
                      <ahyp:hlinkClr xmlns:ahyp="http://schemas.microsoft.com/office/drawing/2018/hyperlinkcolor" val="tx"/>
                    </a:ext>
                  </a:extLst>
                </a:hlinkClick>
              </a:rPr>
              <a:t>https://static1.squarespace.com/static/5738a0ccd51cd47f81977fe8/t/5750e567f699bbceac6e97f5/1464919400130/CIQ.pdf</a:t>
            </a:r>
            <a:endParaRPr lang="en-GB" dirty="0">
              <a:solidFill>
                <a:schemeClr val="bg1"/>
              </a:solidFill>
            </a:endParaRPr>
          </a:p>
          <a:p>
            <a:endParaRPr lang="en-GB" dirty="0">
              <a:solidFill>
                <a:schemeClr val="bg1"/>
              </a:solidFill>
            </a:endParaRPr>
          </a:p>
          <a:p>
            <a:r>
              <a:rPr lang="en-GB" dirty="0">
                <a:solidFill>
                  <a:schemeClr val="bg1"/>
                </a:solidFill>
                <a:hlinkClick r:id="rId4">
                  <a:extLst>
                    <a:ext uri="{A12FA001-AC4F-418D-AE19-62706E023703}">
                      <ahyp:hlinkClr xmlns:ahyp="http://schemas.microsoft.com/office/drawing/2018/hyperlinkcolor" val="tx"/>
                    </a:ext>
                  </a:extLst>
                </a:hlinkClick>
              </a:rPr>
              <a:t>https://www.stephenbrookfield.com/critical-incident-questionnaire</a:t>
            </a:r>
            <a:endParaRPr lang="en-GB" dirty="0">
              <a:solidFill>
                <a:schemeClr val="bg1"/>
              </a:solidFill>
            </a:endParaRPr>
          </a:p>
          <a:p>
            <a:endParaRPr lang="en-GB" dirty="0">
              <a:solidFill>
                <a:schemeClr val="bg1"/>
              </a:solidFill>
            </a:endParaRPr>
          </a:p>
          <a:p>
            <a:r>
              <a:rPr lang="en-GB" dirty="0">
                <a:solidFill>
                  <a:schemeClr val="bg1"/>
                </a:solidFill>
              </a:rPr>
              <a:t>AI generated definition based on: </a:t>
            </a:r>
            <a:r>
              <a:rPr lang="en-GB" dirty="0">
                <a:solidFill>
                  <a:schemeClr val="bg1"/>
                </a:solidFill>
                <a:hlinkClick r:id="rId5">
                  <a:extLst>
                    <a:ext uri="{A12FA001-AC4F-418D-AE19-62706E023703}">
                      <ahyp:hlinkClr xmlns:ahyp="http://schemas.microsoft.com/office/drawing/2018/hyperlinkcolor" val="tx"/>
                    </a:ext>
                  </a:extLst>
                </a:hlinkClick>
              </a:rPr>
              <a:t>Energ</a:t>
            </a:r>
            <a:r>
              <a:rPr lang="en-GB" b="1" dirty="0">
                <a:solidFill>
                  <a:schemeClr val="bg1"/>
                </a:solidFill>
                <a:hlinkClick r:id="rId5">
                  <a:extLst>
                    <a:ext uri="{A12FA001-AC4F-418D-AE19-62706E023703}">
                      <ahyp:hlinkClr xmlns:ahyp="http://schemas.microsoft.com/office/drawing/2018/hyperlinkcolor" val="tx"/>
                    </a:ext>
                  </a:extLst>
                </a:hlinkClick>
              </a:rPr>
              <a:t>y Research &amp; Social Science, 2023</a:t>
            </a:r>
            <a:endParaRPr lang="en-GB" b="1" dirty="0">
              <a:solidFill>
                <a:schemeClr val="bg1"/>
              </a:solidFill>
            </a:endParaRPr>
          </a:p>
          <a:p>
            <a:endParaRPr lang="en-GB" dirty="0">
              <a:solidFill>
                <a:schemeClr val="bg1"/>
              </a:solidFill>
            </a:endParaRPr>
          </a:p>
          <a:p>
            <a:r>
              <a:rPr lang="en-GB" dirty="0">
                <a:solidFill>
                  <a:schemeClr val="bg1"/>
                </a:solidFill>
              </a:rPr>
              <a:t>Hooks 1994, p,110, Teaching in </a:t>
            </a:r>
            <a:r>
              <a:rPr lang="en-GB" dirty="0" err="1">
                <a:solidFill>
                  <a:schemeClr val="bg1"/>
                </a:solidFill>
              </a:rPr>
              <a:t>Trangress</a:t>
            </a:r>
            <a:r>
              <a:rPr lang="en-GB" dirty="0">
                <a:solidFill>
                  <a:schemeClr val="bg1"/>
                </a:solidFill>
              </a:rPr>
              <a:t>: Education as the Practice of Freedom.</a:t>
            </a:r>
          </a:p>
          <a:p>
            <a:endParaRPr lang="en-GB" dirty="0">
              <a:solidFill>
                <a:schemeClr val="bg1"/>
              </a:solidFill>
            </a:endParaRPr>
          </a:p>
          <a:p>
            <a:r>
              <a:rPr lang="en-GB" i="1" dirty="0">
                <a:solidFill>
                  <a:schemeClr val="bg1"/>
                </a:solidFill>
              </a:rPr>
              <a:t>Participatory data gathering and co-analysing data with participants using thematic analysis</a:t>
            </a:r>
            <a:r>
              <a:rPr lang="en-GB" dirty="0">
                <a:solidFill>
                  <a:schemeClr val="bg1"/>
                </a:solidFill>
              </a:rPr>
              <a:t>‘ &gt;53 minute video</a:t>
            </a:r>
          </a:p>
          <a:p>
            <a:endParaRPr lang="en-GB" dirty="0">
              <a:solidFill>
                <a:schemeClr val="bg1"/>
              </a:solidFill>
            </a:endParaRPr>
          </a:p>
        </p:txBody>
      </p:sp>
      <p:sp>
        <p:nvSpPr>
          <p:cNvPr id="4" name="TextBox 3">
            <a:extLst>
              <a:ext uri="{FF2B5EF4-FFF2-40B4-BE49-F238E27FC236}">
                <a16:creationId xmlns:a16="http://schemas.microsoft.com/office/drawing/2014/main" id="{C7312AE2-9957-174B-B700-F486CBAB286D}"/>
              </a:ext>
            </a:extLst>
          </p:cNvPr>
          <p:cNvSpPr txBox="1"/>
          <p:nvPr/>
        </p:nvSpPr>
        <p:spPr>
          <a:xfrm>
            <a:off x="3739441" y="395576"/>
            <a:ext cx="7788274" cy="892552"/>
          </a:xfrm>
          <a:prstGeom prst="rect">
            <a:avLst/>
          </a:prstGeom>
          <a:noFill/>
        </p:spPr>
        <p:txBody>
          <a:bodyPr wrap="square">
            <a:spAutoFit/>
          </a:bodyPr>
          <a:lstStyle/>
          <a:p>
            <a:r>
              <a:rPr lang="en-GB"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Bibliography</a:t>
            </a:r>
            <a:endParaRPr lang="en-GB" sz="2800" b="1" u="none" strike="noStrike"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endParaRPr>
          </a:p>
          <a:p>
            <a:endParaRPr lang="en-US" sz="2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2758277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5A348C-E408-7249-8428-76BEB3D0691C}"/>
              </a:ext>
            </a:extLst>
          </p:cNvPr>
          <p:cNvSpPr>
            <a:spLocks noGrp="1"/>
          </p:cNvSpPr>
          <p:nvPr>
            <p:ph type="title"/>
          </p:nvPr>
        </p:nvSpPr>
        <p:spPr>
          <a:xfrm>
            <a:off x="5297762" y="329184"/>
            <a:ext cx="6251110" cy="1783080"/>
          </a:xfrm>
        </p:spPr>
        <p:txBody>
          <a:bodyPr anchor="b">
            <a:normAutofit/>
          </a:bodyPr>
          <a:lstStyle/>
          <a:p>
            <a:r>
              <a:rPr lang="en-GB" sz="3800" b="1">
                <a:effectLst/>
              </a:rPr>
              <a:t>My A.R.P, Research Question.</a:t>
            </a:r>
            <a:br>
              <a:rPr lang="en-GB" sz="3800" b="1">
                <a:effectLst/>
              </a:rPr>
            </a:br>
            <a:endParaRPr lang="en-US" sz="3800"/>
          </a:p>
        </p:txBody>
      </p:sp>
      <p:pic>
        <p:nvPicPr>
          <p:cNvPr id="1026" name="Picture 2" descr="https://ndunn.myblog.arts.ac.uk/files/2024/11/IMG_2110-scaled.jpg">
            <a:extLst>
              <a:ext uri="{FF2B5EF4-FFF2-40B4-BE49-F238E27FC236}">
                <a16:creationId xmlns:a16="http://schemas.microsoft.com/office/drawing/2014/main" id="{49F9F09A-A3EB-4748-9F17-5F767489C3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9452"/>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033"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BF7B97C-5246-3142-A664-A4023A9272CB}"/>
              </a:ext>
            </a:extLst>
          </p:cNvPr>
          <p:cNvSpPr>
            <a:spLocks noGrp="1"/>
          </p:cNvSpPr>
          <p:nvPr>
            <p:ph idx="1"/>
          </p:nvPr>
        </p:nvSpPr>
        <p:spPr>
          <a:xfrm>
            <a:off x="5297762" y="2706624"/>
            <a:ext cx="6251110" cy="3483864"/>
          </a:xfrm>
        </p:spPr>
        <p:txBody>
          <a:bodyPr>
            <a:normAutofit/>
          </a:bodyPr>
          <a:lstStyle/>
          <a:p>
            <a:r>
              <a:rPr lang="en-GB" sz="2200" b="1" dirty="0"/>
              <a:t>What can we as academics do to give more exposure to the inclusive practices we undertake, in order to enrich our current students’ experiences, promote and encourage the next generation to see HE creative education as a valid option?</a:t>
            </a:r>
            <a:endParaRPr lang="en-US" sz="2200" dirty="0"/>
          </a:p>
        </p:txBody>
      </p:sp>
    </p:spTree>
    <p:extLst>
      <p:ext uri="{BB962C8B-B14F-4D97-AF65-F5344CB8AC3E}">
        <p14:creationId xmlns:p14="http://schemas.microsoft.com/office/powerpoint/2010/main" val="591415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0A4C38-D7DF-6C41-BB16-59DF57EFF222}"/>
              </a:ext>
            </a:extLst>
          </p:cNvPr>
          <p:cNvSpPr>
            <a:spLocks noGrp="1"/>
          </p:cNvSpPr>
          <p:nvPr>
            <p:ph type="title"/>
          </p:nvPr>
        </p:nvSpPr>
        <p:spPr>
          <a:xfrm>
            <a:off x="5297762" y="329184"/>
            <a:ext cx="6251110" cy="1783080"/>
          </a:xfrm>
        </p:spPr>
        <p:txBody>
          <a:bodyPr anchor="b">
            <a:normAutofit/>
          </a:bodyPr>
          <a:lstStyle/>
          <a:p>
            <a:r>
              <a:rPr lang="en-US" sz="5400" dirty="0"/>
              <a:t>Barriers </a:t>
            </a:r>
          </a:p>
        </p:txBody>
      </p:sp>
      <p:pic>
        <p:nvPicPr>
          <p:cNvPr id="2050" name="Picture 2" descr="https://ndunn.myblog.arts.ac.uk/files/2024/11/88a91b15-02c3-4ca1-83e5-404f260534a6-1.jpg">
            <a:extLst>
              <a:ext uri="{FF2B5EF4-FFF2-40B4-BE49-F238E27FC236}">
                <a16:creationId xmlns:a16="http://schemas.microsoft.com/office/drawing/2014/main" id="{7C4B352A-FDDC-2649-91D9-7A05BB8484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450" r="6002"/>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2057"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4CD11C2-C48C-6C45-9024-235F5C8A2399}"/>
              </a:ext>
            </a:extLst>
          </p:cNvPr>
          <p:cNvSpPr>
            <a:spLocks noGrp="1"/>
          </p:cNvSpPr>
          <p:nvPr>
            <p:ph idx="1"/>
          </p:nvPr>
        </p:nvSpPr>
        <p:spPr>
          <a:xfrm>
            <a:off x="5297762" y="2706624"/>
            <a:ext cx="6251110" cy="3483864"/>
          </a:xfrm>
        </p:spPr>
        <p:txBody>
          <a:bodyPr>
            <a:normAutofit/>
          </a:bodyPr>
          <a:lstStyle/>
          <a:p>
            <a:r>
              <a:rPr lang="en-GB" sz="2000" dirty="0"/>
              <a:t> Out of a graduating cohort of 220 students on my Foundation course at Camberwell in 1992 only 8 students were black.</a:t>
            </a:r>
          </a:p>
          <a:p>
            <a:r>
              <a:rPr lang="en-GB" sz="2000" dirty="0"/>
              <a:t>Imposter Syndrome</a:t>
            </a:r>
            <a:endParaRPr lang="en-US" sz="2000" dirty="0"/>
          </a:p>
        </p:txBody>
      </p:sp>
    </p:spTree>
    <p:extLst>
      <p:ext uri="{BB962C8B-B14F-4D97-AF65-F5344CB8AC3E}">
        <p14:creationId xmlns:p14="http://schemas.microsoft.com/office/powerpoint/2010/main" val="2882520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577677A-62EA-2A40-A364-C889402957AA}"/>
              </a:ext>
            </a:extLst>
          </p:cNvPr>
          <p:cNvPicPr>
            <a:picLocks noChangeAspect="1"/>
          </p:cNvPicPr>
          <p:nvPr/>
        </p:nvPicPr>
        <p:blipFill>
          <a:blip r:embed="rId2"/>
          <a:stretch>
            <a:fillRect/>
          </a:stretch>
        </p:blipFill>
        <p:spPr>
          <a:xfrm>
            <a:off x="0" y="75244"/>
            <a:ext cx="12192000" cy="6707511"/>
          </a:xfrm>
          <a:prstGeom prst="rect">
            <a:avLst/>
          </a:prstGeom>
        </p:spPr>
      </p:pic>
    </p:spTree>
    <p:extLst>
      <p:ext uri="{BB962C8B-B14F-4D97-AF65-F5344CB8AC3E}">
        <p14:creationId xmlns:p14="http://schemas.microsoft.com/office/powerpoint/2010/main" val="4140035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918E858-5567-2583-81F8-C4363AB41E16}"/>
              </a:ext>
            </a:extLst>
          </p:cNvPr>
          <p:cNvSpPr/>
          <p:nvPr/>
        </p:nvSpPr>
        <p:spPr>
          <a:xfrm>
            <a:off x="9668256" y="480561"/>
            <a:ext cx="1958850" cy="9144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B0D4245-C220-2C4F-8F18-DD36234DA0C3}"/>
              </a:ext>
            </a:extLst>
          </p:cNvPr>
          <p:cNvPicPr>
            <a:picLocks noChangeAspect="1"/>
          </p:cNvPicPr>
          <p:nvPr/>
        </p:nvPicPr>
        <p:blipFill>
          <a:blip r:embed="rId2"/>
          <a:stretch>
            <a:fillRect/>
          </a:stretch>
        </p:blipFill>
        <p:spPr>
          <a:xfrm>
            <a:off x="239367" y="1511300"/>
            <a:ext cx="6743700" cy="3835400"/>
          </a:xfrm>
          <a:prstGeom prst="rect">
            <a:avLst/>
          </a:prstGeom>
        </p:spPr>
      </p:pic>
      <p:sp>
        <p:nvSpPr>
          <p:cNvPr id="8" name="TextBox 7">
            <a:extLst>
              <a:ext uri="{FF2B5EF4-FFF2-40B4-BE49-F238E27FC236}">
                <a16:creationId xmlns:a16="http://schemas.microsoft.com/office/drawing/2014/main" id="{14BD4901-C8D1-B242-B30A-E03851BA67EB}"/>
              </a:ext>
            </a:extLst>
          </p:cNvPr>
          <p:cNvSpPr txBox="1"/>
          <p:nvPr/>
        </p:nvSpPr>
        <p:spPr>
          <a:xfrm>
            <a:off x="7241485" y="1479946"/>
            <a:ext cx="4711148" cy="3416320"/>
          </a:xfrm>
          <a:prstGeom prst="rect">
            <a:avLst/>
          </a:prstGeom>
          <a:noFill/>
        </p:spPr>
        <p:txBody>
          <a:bodyPr wrap="square" rtlCol="0">
            <a:spAutoFit/>
          </a:bodyPr>
          <a:lstStyle/>
          <a:p>
            <a:r>
              <a:rPr lang="en-GB" dirty="0">
                <a:solidFill>
                  <a:schemeClr val="bg1"/>
                </a:solidFill>
              </a:rPr>
              <a:t>- A 3 hour workshop with BATDY3 students, Jodie Ruffle (BATDY3 leader) and Nick Dunn</a:t>
            </a:r>
          </a:p>
          <a:p>
            <a:endParaRPr lang="en-GB" dirty="0">
              <a:solidFill>
                <a:schemeClr val="bg1"/>
              </a:solidFill>
            </a:endParaRPr>
          </a:p>
          <a:p>
            <a:r>
              <a:rPr lang="en-GB" dirty="0">
                <a:solidFill>
                  <a:schemeClr val="bg1"/>
                </a:solidFill>
              </a:rPr>
              <a:t>- Short presentation (45mins) from Nick &amp; Jodie about our own  historical positionality when we were undergraduates, and in hindsight how these identities reflected in our work / career trajectory. </a:t>
            </a:r>
          </a:p>
          <a:p>
            <a:endParaRPr lang="en-GB" dirty="0">
              <a:solidFill>
                <a:schemeClr val="bg1"/>
              </a:solidFill>
            </a:endParaRPr>
          </a:p>
          <a:p>
            <a:r>
              <a:rPr lang="en-GB" dirty="0">
                <a:solidFill>
                  <a:schemeClr val="bg1"/>
                </a:solidFill>
              </a:rPr>
              <a:t>- Informal Group Discussion focused on Positionality &amp; Practice (120mins) </a:t>
            </a:r>
            <a:r>
              <a:rPr lang="en-GB" dirty="0">
                <a:solidFill>
                  <a:schemeClr val="bg1"/>
                </a:solidFill>
                <a:effectLst/>
              </a:rPr>
              <a:t> </a:t>
            </a:r>
            <a:endParaRPr lang="en-GB" dirty="0">
              <a:solidFill>
                <a:schemeClr val="bg1"/>
              </a:solidFill>
            </a:endParaRPr>
          </a:p>
          <a:p>
            <a:endParaRPr lang="en-US" dirty="0"/>
          </a:p>
        </p:txBody>
      </p:sp>
      <p:sp>
        <p:nvSpPr>
          <p:cNvPr id="5" name="TextBox 4">
            <a:extLst>
              <a:ext uri="{FF2B5EF4-FFF2-40B4-BE49-F238E27FC236}">
                <a16:creationId xmlns:a16="http://schemas.microsoft.com/office/drawing/2014/main" id="{B2AAA6A5-FE37-4241-9FAD-41BB6BB8D7DF}"/>
              </a:ext>
            </a:extLst>
          </p:cNvPr>
          <p:cNvSpPr txBox="1"/>
          <p:nvPr/>
        </p:nvSpPr>
        <p:spPr>
          <a:xfrm>
            <a:off x="3739441" y="395576"/>
            <a:ext cx="7788274" cy="1323439"/>
          </a:xfrm>
          <a:prstGeom prst="rect">
            <a:avLst/>
          </a:prstGeom>
          <a:noFill/>
        </p:spPr>
        <p:txBody>
          <a:bodyPr wrap="square">
            <a:spAutoFit/>
          </a:bodyPr>
          <a:lstStyle/>
          <a:p>
            <a:r>
              <a:rPr lang="en-GB"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Activity: Positionality &amp; Practice, Workshop, BATDY3</a:t>
            </a:r>
            <a:endParaRPr lang="en-GB" sz="2800" b="1" u="none" strike="noStrike"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endParaRPr>
          </a:p>
          <a:p>
            <a:endParaRPr lang="en-US" sz="2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41031777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918E858-5567-2583-81F8-C4363AB41E16}"/>
              </a:ext>
            </a:extLst>
          </p:cNvPr>
          <p:cNvSpPr/>
          <p:nvPr/>
        </p:nvSpPr>
        <p:spPr>
          <a:xfrm>
            <a:off x="9668256" y="480561"/>
            <a:ext cx="1958850" cy="9144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6C63544-9AAC-0542-A3CB-7CB993DCEA96}"/>
              </a:ext>
            </a:extLst>
          </p:cNvPr>
          <p:cNvPicPr>
            <a:picLocks noChangeAspect="1"/>
          </p:cNvPicPr>
          <p:nvPr/>
        </p:nvPicPr>
        <p:blipFill>
          <a:blip r:embed="rId2"/>
          <a:stretch>
            <a:fillRect/>
          </a:stretch>
        </p:blipFill>
        <p:spPr>
          <a:xfrm>
            <a:off x="103118" y="0"/>
            <a:ext cx="2531007" cy="4249255"/>
          </a:xfrm>
          <a:prstGeom prst="rect">
            <a:avLst/>
          </a:prstGeom>
        </p:spPr>
      </p:pic>
      <p:pic>
        <p:nvPicPr>
          <p:cNvPr id="10" name="Picture 9">
            <a:extLst>
              <a:ext uri="{FF2B5EF4-FFF2-40B4-BE49-F238E27FC236}">
                <a16:creationId xmlns:a16="http://schemas.microsoft.com/office/drawing/2014/main" id="{8E86A599-DE32-734B-A54E-5E1C94D10D23}"/>
              </a:ext>
            </a:extLst>
          </p:cNvPr>
          <p:cNvPicPr>
            <a:picLocks noChangeAspect="1"/>
          </p:cNvPicPr>
          <p:nvPr/>
        </p:nvPicPr>
        <p:blipFill>
          <a:blip r:embed="rId3"/>
          <a:stretch>
            <a:fillRect/>
          </a:stretch>
        </p:blipFill>
        <p:spPr>
          <a:xfrm>
            <a:off x="2634125" y="221283"/>
            <a:ext cx="2532861" cy="3647661"/>
          </a:xfrm>
          <a:prstGeom prst="rect">
            <a:avLst/>
          </a:prstGeom>
        </p:spPr>
      </p:pic>
      <p:pic>
        <p:nvPicPr>
          <p:cNvPr id="13" name="Picture 12">
            <a:extLst>
              <a:ext uri="{FF2B5EF4-FFF2-40B4-BE49-F238E27FC236}">
                <a16:creationId xmlns:a16="http://schemas.microsoft.com/office/drawing/2014/main" id="{892486EB-0CDF-D443-9322-C76A37874BA9}"/>
              </a:ext>
            </a:extLst>
          </p:cNvPr>
          <p:cNvPicPr>
            <a:picLocks noChangeAspect="1"/>
          </p:cNvPicPr>
          <p:nvPr/>
        </p:nvPicPr>
        <p:blipFill>
          <a:blip r:embed="rId4"/>
          <a:stretch>
            <a:fillRect/>
          </a:stretch>
        </p:blipFill>
        <p:spPr>
          <a:xfrm>
            <a:off x="715873" y="4255467"/>
            <a:ext cx="3657600" cy="2381250"/>
          </a:xfrm>
          <a:prstGeom prst="rect">
            <a:avLst/>
          </a:prstGeom>
        </p:spPr>
      </p:pic>
      <p:sp>
        <p:nvSpPr>
          <p:cNvPr id="2" name="TextBox 1">
            <a:extLst>
              <a:ext uri="{FF2B5EF4-FFF2-40B4-BE49-F238E27FC236}">
                <a16:creationId xmlns:a16="http://schemas.microsoft.com/office/drawing/2014/main" id="{F54B5D8A-C70F-FD43-9C1F-5363E9BCD849}"/>
              </a:ext>
            </a:extLst>
          </p:cNvPr>
          <p:cNvSpPr txBox="1"/>
          <p:nvPr/>
        </p:nvSpPr>
        <p:spPr>
          <a:xfrm>
            <a:off x="5516217" y="1063486"/>
            <a:ext cx="6413639" cy="3693319"/>
          </a:xfrm>
          <a:prstGeom prst="rect">
            <a:avLst/>
          </a:prstGeom>
          <a:noFill/>
        </p:spPr>
        <p:txBody>
          <a:bodyPr wrap="square" rtlCol="0">
            <a:spAutoFit/>
          </a:bodyPr>
          <a:lstStyle/>
          <a:p>
            <a:r>
              <a:rPr lang="en-GB" dirty="0">
                <a:solidFill>
                  <a:schemeClr val="bg1"/>
                </a:solidFill>
              </a:rPr>
              <a:t>We asked the students to think of work that they felt aligns with how they perceived their identity through the following mediums to aid our group discussion.</a:t>
            </a:r>
          </a:p>
          <a:p>
            <a:endParaRPr lang="en-GB" dirty="0">
              <a:solidFill>
                <a:schemeClr val="bg1"/>
              </a:solidFill>
            </a:endParaRPr>
          </a:p>
          <a:p>
            <a:r>
              <a:rPr lang="en-GB" dirty="0">
                <a:solidFill>
                  <a:schemeClr val="bg1"/>
                </a:solidFill>
              </a:rPr>
              <a:t>- Piece of music or musical genre or a particular musician.</a:t>
            </a:r>
          </a:p>
          <a:p>
            <a:endParaRPr lang="en-GB" dirty="0">
              <a:solidFill>
                <a:schemeClr val="bg1"/>
              </a:solidFill>
            </a:endParaRPr>
          </a:p>
          <a:p>
            <a:r>
              <a:rPr lang="en-GB" dirty="0">
                <a:solidFill>
                  <a:schemeClr val="bg1"/>
                </a:solidFill>
              </a:rPr>
              <a:t>- A film/genre or a particular director/ cinematographer.</a:t>
            </a:r>
          </a:p>
          <a:p>
            <a:endParaRPr lang="en-GB" dirty="0">
              <a:solidFill>
                <a:schemeClr val="bg1"/>
              </a:solidFill>
            </a:endParaRPr>
          </a:p>
          <a:p>
            <a:r>
              <a:rPr lang="en-GB" dirty="0">
                <a:solidFill>
                  <a:schemeClr val="bg1"/>
                </a:solidFill>
              </a:rPr>
              <a:t>- A book/genre or a particular author.</a:t>
            </a:r>
          </a:p>
          <a:p>
            <a:endParaRPr lang="en-GB" dirty="0">
              <a:solidFill>
                <a:schemeClr val="bg1"/>
              </a:solidFill>
            </a:endParaRPr>
          </a:p>
          <a:p>
            <a:r>
              <a:rPr lang="en-GB" dirty="0">
                <a:solidFill>
                  <a:schemeClr val="bg1"/>
                </a:solidFill>
              </a:rPr>
              <a:t>- Textile, artist, practitioner, fashion designer, label, brand.</a:t>
            </a:r>
          </a:p>
          <a:p>
            <a:endParaRPr lang="en-GB" dirty="0">
              <a:solidFill>
                <a:schemeClr val="bg1"/>
              </a:solidFill>
            </a:endParaRPr>
          </a:p>
          <a:p>
            <a:r>
              <a:rPr lang="en-GB" dirty="0">
                <a:solidFill>
                  <a:schemeClr val="bg1"/>
                </a:solidFill>
              </a:rPr>
              <a:t>- An environment, neighbourhood, place or community.</a:t>
            </a:r>
          </a:p>
        </p:txBody>
      </p:sp>
    </p:spTree>
    <p:extLst>
      <p:ext uri="{BB962C8B-B14F-4D97-AF65-F5344CB8AC3E}">
        <p14:creationId xmlns:p14="http://schemas.microsoft.com/office/powerpoint/2010/main" val="26807317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918E858-5567-2583-81F8-C4363AB41E16}"/>
              </a:ext>
            </a:extLst>
          </p:cNvPr>
          <p:cNvSpPr/>
          <p:nvPr/>
        </p:nvSpPr>
        <p:spPr>
          <a:xfrm>
            <a:off x="9668256" y="480561"/>
            <a:ext cx="1958850" cy="9144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89153B3-A93D-BA43-B55C-917A576B30F0}"/>
              </a:ext>
            </a:extLst>
          </p:cNvPr>
          <p:cNvSpPr txBox="1"/>
          <p:nvPr/>
        </p:nvSpPr>
        <p:spPr>
          <a:xfrm>
            <a:off x="311426" y="1743323"/>
            <a:ext cx="11569148" cy="4247317"/>
          </a:xfrm>
          <a:prstGeom prst="rect">
            <a:avLst/>
          </a:prstGeom>
          <a:noFill/>
        </p:spPr>
        <p:txBody>
          <a:bodyPr wrap="square" rtlCol="0">
            <a:spAutoFit/>
          </a:bodyPr>
          <a:lstStyle/>
          <a:p>
            <a:r>
              <a:rPr lang="en-GB" dirty="0">
                <a:solidFill>
                  <a:schemeClr val="bg1"/>
                </a:solidFill>
              </a:rPr>
              <a:t>The key characteristics or learning outcomes desired were as follows.</a:t>
            </a:r>
          </a:p>
          <a:p>
            <a:endParaRPr lang="en-GB" dirty="0">
              <a:solidFill>
                <a:schemeClr val="bg1"/>
              </a:solidFill>
            </a:endParaRPr>
          </a:p>
          <a:p>
            <a:r>
              <a:rPr lang="en-GB" dirty="0">
                <a:solidFill>
                  <a:schemeClr val="bg1"/>
                </a:solidFill>
              </a:rPr>
              <a:t>–  Practice being self-aware, reflecting on the world around us, our own biases and positionality.</a:t>
            </a:r>
          </a:p>
          <a:p>
            <a:endParaRPr lang="en-GB" dirty="0">
              <a:solidFill>
                <a:schemeClr val="bg1"/>
              </a:solidFill>
            </a:endParaRPr>
          </a:p>
          <a:p>
            <a:r>
              <a:rPr lang="en-GB" dirty="0">
                <a:solidFill>
                  <a:schemeClr val="bg1"/>
                </a:solidFill>
              </a:rPr>
              <a:t>–  Recognizing and responding to the differences and synergies of positionality stand points within the room.</a:t>
            </a:r>
          </a:p>
          <a:p>
            <a:endParaRPr lang="en-GB" dirty="0">
              <a:solidFill>
                <a:schemeClr val="bg1"/>
              </a:solidFill>
            </a:endParaRPr>
          </a:p>
          <a:p>
            <a:r>
              <a:rPr lang="en-GB" b="1" dirty="0">
                <a:solidFill>
                  <a:schemeClr val="bg1"/>
                </a:solidFill>
              </a:rPr>
              <a:t>–  </a:t>
            </a:r>
            <a:r>
              <a:rPr lang="en-GB" dirty="0">
                <a:solidFill>
                  <a:schemeClr val="bg1"/>
                </a:solidFill>
              </a:rPr>
              <a:t>Start to entertain the notion of positionality being utilized and referenced in practice.</a:t>
            </a:r>
          </a:p>
          <a:p>
            <a:endParaRPr lang="en-GB" dirty="0">
              <a:solidFill>
                <a:schemeClr val="bg1"/>
              </a:solidFill>
            </a:endParaRPr>
          </a:p>
          <a:p>
            <a:r>
              <a:rPr lang="en-GB" dirty="0">
                <a:solidFill>
                  <a:schemeClr val="bg1"/>
                </a:solidFill>
              </a:rPr>
              <a:t>The workshop took a decentred approach by:</a:t>
            </a:r>
          </a:p>
          <a:p>
            <a:endParaRPr lang="en-GB" dirty="0">
              <a:solidFill>
                <a:schemeClr val="bg1"/>
              </a:solidFill>
            </a:endParaRPr>
          </a:p>
          <a:p>
            <a:r>
              <a:rPr lang="en-GB" dirty="0">
                <a:solidFill>
                  <a:schemeClr val="bg1"/>
                </a:solidFill>
              </a:rPr>
              <a:t>–  Acknowledge multiple ways of knowing, and the value of difference</a:t>
            </a:r>
          </a:p>
          <a:p>
            <a:endParaRPr lang="en-GB" dirty="0">
              <a:solidFill>
                <a:schemeClr val="bg1"/>
              </a:solidFill>
            </a:endParaRPr>
          </a:p>
          <a:p>
            <a:r>
              <a:rPr lang="en-GB" dirty="0">
                <a:solidFill>
                  <a:schemeClr val="bg1"/>
                </a:solidFill>
              </a:rPr>
              <a:t>–  Non hierarchical approach – students and staff were both learners and educators</a:t>
            </a:r>
          </a:p>
          <a:p>
            <a:endParaRPr lang="en-GB" dirty="0">
              <a:solidFill>
                <a:schemeClr val="bg1"/>
              </a:solidFill>
            </a:endParaRPr>
          </a:p>
          <a:p>
            <a:r>
              <a:rPr lang="en-GB" dirty="0">
                <a:solidFill>
                  <a:schemeClr val="bg1"/>
                </a:solidFill>
              </a:rPr>
              <a:t>–  Students voices were central to the discussion and direction of the discussion.</a:t>
            </a:r>
          </a:p>
        </p:txBody>
      </p:sp>
    </p:spTree>
    <p:extLst>
      <p:ext uri="{BB962C8B-B14F-4D97-AF65-F5344CB8AC3E}">
        <p14:creationId xmlns:p14="http://schemas.microsoft.com/office/powerpoint/2010/main" val="35565092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918E858-5567-2583-81F8-C4363AB41E16}"/>
              </a:ext>
            </a:extLst>
          </p:cNvPr>
          <p:cNvSpPr/>
          <p:nvPr/>
        </p:nvSpPr>
        <p:spPr>
          <a:xfrm>
            <a:off x="9668256" y="480561"/>
            <a:ext cx="1958850" cy="9144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89153B3-A93D-BA43-B55C-917A576B30F0}"/>
              </a:ext>
            </a:extLst>
          </p:cNvPr>
          <p:cNvSpPr txBox="1"/>
          <p:nvPr/>
        </p:nvSpPr>
        <p:spPr>
          <a:xfrm>
            <a:off x="311426" y="1394961"/>
            <a:ext cx="11569148" cy="5632311"/>
          </a:xfrm>
          <a:prstGeom prst="rect">
            <a:avLst/>
          </a:prstGeom>
          <a:noFill/>
        </p:spPr>
        <p:txBody>
          <a:bodyPr wrap="square" rtlCol="0">
            <a:spAutoFit/>
          </a:bodyPr>
          <a:lstStyle/>
          <a:p>
            <a:r>
              <a:rPr lang="en-GB" dirty="0">
                <a:solidFill>
                  <a:schemeClr val="bg1"/>
                </a:solidFill>
              </a:rPr>
              <a:t>For my questionnaire I adapted the work of </a:t>
            </a:r>
            <a:r>
              <a:rPr lang="en-GB" dirty="0" err="1">
                <a:solidFill>
                  <a:schemeClr val="bg1"/>
                </a:solidFill>
              </a:rPr>
              <a:t>Dr.</a:t>
            </a:r>
            <a:r>
              <a:rPr lang="en-GB" dirty="0">
                <a:solidFill>
                  <a:schemeClr val="bg1"/>
                </a:solidFill>
              </a:rPr>
              <a:t> Stephen Brookfield’s Critical Incident Questionnaire (C.I.Q)</a:t>
            </a:r>
          </a:p>
          <a:p>
            <a:endParaRPr lang="en-GB" dirty="0">
              <a:solidFill>
                <a:schemeClr val="bg1"/>
              </a:solidFill>
            </a:endParaRPr>
          </a:p>
          <a:p>
            <a:r>
              <a:rPr lang="en-GB" dirty="0">
                <a:solidFill>
                  <a:schemeClr val="bg1"/>
                </a:solidFill>
              </a:rPr>
              <a:t>I used five CIQ questions with a sixth additional in reference to the sessions relativity to their ongoing unit work. The questions asked were as follows.</a:t>
            </a:r>
          </a:p>
          <a:p>
            <a:endParaRPr lang="en-GB" dirty="0">
              <a:solidFill>
                <a:schemeClr val="bg1"/>
              </a:solidFill>
            </a:endParaRPr>
          </a:p>
          <a:p>
            <a:pPr marL="285750" indent="-285750">
              <a:buFontTx/>
              <a:buChar char="-"/>
            </a:pPr>
            <a:r>
              <a:rPr lang="en-GB" dirty="0">
                <a:solidFill>
                  <a:schemeClr val="bg1"/>
                </a:solidFill>
              </a:rPr>
              <a:t>At what moment in today’s session did you feel most engaged with what was happening?</a:t>
            </a:r>
          </a:p>
          <a:p>
            <a:pPr marL="285750" indent="-285750">
              <a:buFontTx/>
              <a:buChar char="-"/>
            </a:pPr>
            <a:endParaRPr lang="en-GB" dirty="0">
              <a:solidFill>
                <a:schemeClr val="bg1"/>
              </a:solidFill>
            </a:endParaRPr>
          </a:p>
          <a:p>
            <a:pPr marL="285750" indent="-285750">
              <a:buFontTx/>
              <a:buChar char="-"/>
            </a:pPr>
            <a:r>
              <a:rPr lang="en-GB" dirty="0">
                <a:solidFill>
                  <a:schemeClr val="bg1"/>
                </a:solidFill>
              </a:rPr>
              <a:t>At what moment in today’s session were you most distanced from what was happening?</a:t>
            </a:r>
          </a:p>
          <a:p>
            <a:pPr marL="285750" indent="-285750">
              <a:buFontTx/>
              <a:buChar char="-"/>
            </a:pPr>
            <a:endParaRPr lang="en-GB" dirty="0">
              <a:solidFill>
                <a:schemeClr val="bg1"/>
              </a:solidFill>
            </a:endParaRPr>
          </a:p>
          <a:p>
            <a:pPr marL="285750" indent="-285750">
              <a:buFontTx/>
              <a:buChar char="-"/>
            </a:pPr>
            <a:r>
              <a:rPr lang="en-GB" dirty="0">
                <a:solidFill>
                  <a:schemeClr val="bg1"/>
                </a:solidFill>
              </a:rPr>
              <a:t>What action that anyone (teacher or student) took today did you find most affirming or helpful?</a:t>
            </a:r>
          </a:p>
          <a:p>
            <a:pPr marL="285750" indent="-285750">
              <a:buFontTx/>
              <a:buChar char="-"/>
            </a:pPr>
            <a:endParaRPr lang="en-GB" dirty="0">
              <a:solidFill>
                <a:schemeClr val="bg1"/>
              </a:solidFill>
            </a:endParaRPr>
          </a:p>
          <a:p>
            <a:pPr marL="285750" indent="-285750">
              <a:buFontTx/>
              <a:buChar char="-"/>
            </a:pPr>
            <a:r>
              <a:rPr lang="en-GB" dirty="0">
                <a:solidFill>
                  <a:schemeClr val="bg1"/>
                </a:solidFill>
              </a:rPr>
              <a:t>What action that anyone took today did you find most puzzling or confusing?</a:t>
            </a:r>
          </a:p>
          <a:p>
            <a:pPr marL="285750" indent="-285750">
              <a:buFontTx/>
              <a:buChar char="-"/>
            </a:pPr>
            <a:endParaRPr lang="en-GB" dirty="0">
              <a:solidFill>
                <a:schemeClr val="bg1"/>
              </a:solidFill>
            </a:endParaRPr>
          </a:p>
          <a:p>
            <a:pPr marL="285750" indent="-285750">
              <a:buFontTx/>
              <a:buChar char="-"/>
            </a:pPr>
            <a:r>
              <a:rPr lang="en-GB" dirty="0">
                <a:solidFill>
                  <a:schemeClr val="bg1"/>
                </a:solidFill>
              </a:rPr>
              <a:t>What about the class today surprised you the most?  (This could be about your own reactions to what went on, something that someone did, or anything else that occurs).</a:t>
            </a:r>
          </a:p>
          <a:p>
            <a:pPr marL="285750" indent="-285750">
              <a:buFontTx/>
              <a:buChar char="-"/>
            </a:pPr>
            <a:endParaRPr lang="en-GB" dirty="0">
              <a:solidFill>
                <a:schemeClr val="bg1"/>
              </a:solidFill>
            </a:endParaRPr>
          </a:p>
          <a:p>
            <a:pPr marL="285750" indent="-285750">
              <a:buFontTx/>
              <a:buChar char="-"/>
            </a:pPr>
            <a:r>
              <a:rPr lang="en-GB" dirty="0">
                <a:solidFill>
                  <a:schemeClr val="bg1"/>
                </a:solidFill>
              </a:rPr>
              <a:t>Do you think making space for sessions like this would be beneficial for your ongoing work ? If your answers yes, why ?</a:t>
            </a:r>
          </a:p>
          <a:p>
            <a:pPr marL="285750" indent="-285750">
              <a:buFontTx/>
              <a:buChar char="-"/>
            </a:pPr>
            <a:endParaRPr lang="en-GB" dirty="0">
              <a:solidFill>
                <a:schemeClr val="bg1"/>
              </a:solidFill>
            </a:endParaRPr>
          </a:p>
          <a:p>
            <a:endParaRPr lang="en-GB" dirty="0">
              <a:solidFill>
                <a:schemeClr val="bg1"/>
              </a:solidFill>
            </a:endParaRPr>
          </a:p>
          <a:p>
            <a:endParaRPr lang="en-GB" dirty="0">
              <a:solidFill>
                <a:schemeClr val="bg1"/>
              </a:solidFill>
            </a:endParaRPr>
          </a:p>
        </p:txBody>
      </p:sp>
      <p:sp>
        <p:nvSpPr>
          <p:cNvPr id="5" name="TextBox 4">
            <a:extLst>
              <a:ext uri="{FF2B5EF4-FFF2-40B4-BE49-F238E27FC236}">
                <a16:creationId xmlns:a16="http://schemas.microsoft.com/office/drawing/2014/main" id="{DF2E0414-B792-2845-800E-430116FF8FA9}"/>
              </a:ext>
            </a:extLst>
          </p:cNvPr>
          <p:cNvSpPr txBox="1"/>
          <p:nvPr/>
        </p:nvSpPr>
        <p:spPr>
          <a:xfrm>
            <a:off x="3739441" y="395576"/>
            <a:ext cx="7788274" cy="892552"/>
          </a:xfrm>
          <a:prstGeom prst="rect">
            <a:avLst/>
          </a:prstGeom>
          <a:noFill/>
        </p:spPr>
        <p:txBody>
          <a:bodyPr wrap="square">
            <a:spAutoFit/>
          </a:bodyPr>
          <a:lstStyle/>
          <a:p>
            <a:r>
              <a:rPr lang="en-GB" sz="2800" b="1" u="none" strike="noStrike"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Data Capture; Questionnaire</a:t>
            </a:r>
          </a:p>
          <a:p>
            <a:endParaRPr lang="en-US" sz="2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27179359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918E858-5567-2583-81F8-C4363AB41E16}"/>
              </a:ext>
            </a:extLst>
          </p:cNvPr>
          <p:cNvSpPr/>
          <p:nvPr/>
        </p:nvSpPr>
        <p:spPr>
          <a:xfrm>
            <a:off x="9668256" y="480561"/>
            <a:ext cx="1958850" cy="9144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89153B3-A93D-BA43-B55C-917A576B30F0}"/>
              </a:ext>
            </a:extLst>
          </p:cNvPr>
          <p:cNvSpPr txBox="1"/>
          <p:nvPr/>
        </p:nvSpPr>
        <p:spPr>
          <a:xfrm>
            <a:off x="311426" y="1394961"/>
            <a:ext cx="11569148" cy="5355312"/>
          </a:xfrm>
          <a:prstGeom prst="rect">
            <a:avLst/>
          </a:prstGeom>
          <a:noFill/>
        </p:spPr>
        <p:txBody>
          <a:bodyPr wrap="square" rtlCol="0">
            <a:spAutoFit/>
          </a:bodyPr>
          <a:lstStyle/>
          <a:p>
            <a:r>
              <a:rPr lang="en-GB" b="1" dirty="0">
                <a:solidFill>
                  <a:schemeClr val="bg1"/>
                </a:solidFill>
              </a:rPr>
              <a:t>Q1- At what moment in today’s session did you feel most engaged with what was happening?</a:t>
            </a:r>
          </a:p>
          <a:p>
            <a:endParaRPr lang="en-GB" dirty="0">
              <a:solidFill>
                <a:schemeClr val="bg1"/>
              </a:solidFill>
            </a:endParaRPr>
          </a:p>
          <a:p>
            <a:r>
              <a:rPr lang="en-GB" dirty="0">
                <a:solidFill>
                  <a:schemeClr val="bg1"/>
                </a:solidFill>
              </a:rPr>
              <a:t>50% answered; 45min Positioning Presentation</a:t>
            </a:r>
          </a:p>
          <a:p>
            <a:r>
              <a:rPr lang="en-GB" dirty="0">
                <a:solidFill>
                  <a:schemeClr val="bg1"/>
                </a:solidFill>
              </a:rPr>
              <a:t> </a:t>
            </a:r>
          </a:p>
          <a:p>
            <a:r>
              <a:rPr lang="en-GB" dirty="0">
                <a:solidFill>
                  <a:schemeClr val="bg1"/>
                </a:solidFill>
              </a:rPr>
              <a:t>50% answered; Group Discussion.</a:t>
            </a:r>
          </a:p>
          <a:p>
            <a:endParaRPr lang="en-GB" dirty="0">
              <a:solidFill>
                <a:schemeClr val="bg1"/>
              </a:solidFill>
            </a:endParaRPr>
          </a:p>
          <a:p>
            <a:r>
              <a:rPr lang="en-GB" dirty="0">
                <a:solidFill>
                  <a:schemeClr val="bg1"/>
                </a:solidFill>
              </a:rPr>
              <a:t>‘When there was group discussion, back and forth, in the best possible way, the initial exercise question gets lost!’ </a:t>
            </a:r>
          </a:p>
          <a:p>
            <a:r>
              <a:rPr lang="en-GB" dirty="0">
                <a:solidFill>
                  <a:schemeClr val="bg1"/>
                </a:solidFill>
              </a:rPr>
              <a:t>BATDY3 Student comment</a:t>
            </a:r>
          </a:p>
          <a:p>
            <a:endParaRPr lang="en-GB" dirty="0">
              <a:solidFill>
                <a:schemeClr val="bg1"/>
              </a:solidFill>
            </a:endParaRPr>
          </a:p>
          <a:p>
            <a:r>
              <a:rPr lang="en-GB" b="1" dirty="0">
                <a:solidFill>
                  <a:schemeClr val="bg1"/>
                </a:solidFill>
              </a:rPr>
              <a:t>Q2- At what moment in class this was you most distanced from what was happening?</a:t>
            </a:r>
          </a:p>
          <a:p>
            <a:endParaRPr lang="en-GB" dirty="0">
              <a:solidFill>
                <a:schemeClr val="bg1"/>
              </a:solidFill>
            </a:endParaRPr>
          </a:p>
          <a:p>
            <a:r>
              <a:rPr lang="en-GB" dirty="0">
                <a:solidFill>
                  <a:schemeClr val="bg1"/>
                </a:solidFill>
              </a:rPr>
              <a:t>80% answered; Never felt distant through the whole session. </a:t>
            </a:r>
          </a:p>
          <a:p>
            <a:endParaRPr lang="en-GB" dirty="0">
              <a:solidFill>
                <a:schemeClr val="bg1"/>
              </a:solidFill>
            </a:endParaRPr>
          </a:p>
          <a:p>
            <a:r>
              <a:rPr lang="en-GB" dirty="0">
                <a:solidFill>
                  <a:schemeClr val="bg1"/>
                </a:solidFill>
              </a:rPr>
              <a:t>20% answered; In the group discussion, feeling self conscious about verbally contributing to the discussion.</a:t>
            </a:r>
          </a:p>
          <a:p>
            <a:endParaRPr lang="en-GB" dirty="0">
              <a:solidFill>
                <a:schemeClr val="bg1"/>
              </a:solidFill>
            </a:endParaRPr>
          </a:p>
          <a:p>
            <a:r>
              <a:rPr lang="en-GB" dirty="0">
                <a:solidFill>
                  <a:schemeClr val="bg1"/>
                </a:solidFill>
              </a:rPr>
              <a:t>‘I felt distant </a:t>
            </a:r>
            <a:r>
              <a:rPr lang="en-GB">
                <a:solidFill>
                  <a:schemeClr val="bg1"/>
                </a:solidFill>
              </a:rPr>
              <a:t>at the start </a:t>
            </a:r>
            <a:r>
              <a:rPr lang="en-GB" dirty="0">
                <a:solidFill>
                  <a:schemeClr val="bg1"/>
                </a:solidFill>
              </a:rPr>
              <a:t>of the group discussion because </a:t>
            </a:r>
            <a:r>
              <a:rPr lang="en-GB" dirty="0" err="1">
                <a:solidFill>
                  <a:schemeClr val="bg1"/>
                </a:solidFill>
              </a:rPr>
              <a:t>i</a:t>
            </a:r>
            <a:r>
              <a:rPr lang="en-GB" dirty="0">
                <a:solidFill>
                  <a:schemeClr val="bg1"/>
                </a:solidFill>
              </a:rPr>
              <a:t> was in my head about being vulnerable and sharing about myself.’</a:t>
            </a:r>
          </a:p>
          <a:p>
            <a:r>
              <a:rPr lang="en-GB" dirty="0">
                <a:solidFill>
                  <a:schemeClr val="bg1"/>
                </a:solidFill>
              </a:rPr>
              <a:t>BATDY3 Student comment</a:t>
            </a:r>
          </a:p>
          <a:p>
            <a:endParaRPr lang="en-GB" dirty="0">
              <a:solidFill>
                <a:schemeClr val="bg1"/>
              </a:solidFill>
            </a:endParaRPr>
          </a:p>
        </p:txBody>
      </p:sp>
      <p:sp>
        <p:nvSpPr>
          <p:cNvPr id="6" name="TextBox 5">
            <a:extLst>
              <a:ext uri="{FF2B5EF4-FFF2-40B4-BE49-F238E27FC236}">
                <a16:creationId xmlns:a16="http://schemas.microsoft.com/office/drawing/2014/main" id="{E5DEBF12-A146-494E-92D9-199715067521}"/>
              </a:ext>
            </a:extLst>
          </p:cNvPr>
          <p:cNvSpPr txBox="1"/>
          <p:nvPr/>
        </p:nvSpPr>
        <p:spPr>
          <a:xfrm>
            <a:off x="3739441" y="395576"/>
            <a:ext cx="7788274" cy="892552"/>
          </a:xfrm>
          <a:prstGeom prst="rect">
            <a:avLst/>
          </a:prstGeom>
          <a:noFill/>
        </p:spPr>
        <p:txBody>
          <a:bodyPr wrap="square">
            <a:spAutoFit/>
          </a:bodyPr>
          <a:lstStyle/>
          <a:p>
            <a:r>
              <a:rPr lang="en-GB" sz="2800" b="1" u="none" strike="noStrike"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Student Feedback</a:t>
            </a:r>
          </a:p>
          <a:p>
            <a:endParaRPr lang="en-US" sz="2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24286984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2262</TotalTime>
  <Words>659</Words>
  <Application>Microsoft Macintosh PowerPoint</Application>
  <PresentationFormat>Widescreen</PresentationFormat>
  <Paragraphs>103</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Helvetica Neue</vt:lpstr>
      <vt:lpstr>Office Theme</vt:lpstr>
      <vt:lpstr>PowerPoint Presentation</vt:lpstr>
      <vt:lpstr>My A.R.P, Research Question. </vt:lpstr>
      <vt:lpstr>Barriers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Nick Dunn,ARP</dc:title>
  <dc:creator>Nicholas Dunn</dc:creator>
  <cp:lastModifiedBy>Nicholas Dunn</cp:lastModifiedBy>
  <cp:revision>20</cp:revision>
  <dcterms:created xsi:type="dcterms:W3CDTF">2024-12-01T11:17:21Z</dcterms:created>
  <dcterms:modified xsi:type="dcterms:W3CDTF">2025-01-27T07:47:14Z</dcterms:modified>
</cp:coreProperties>
</file>